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3C0"/>
    <a:srgbClr val="536E83"/>
    <a:srgbClr val="AA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513639-4F86-4174-B8B5-385041A0554F}" v="67" dt="2025-03-26T12:29:15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s ." userId="f07f02b22735af12" providerId="LiveId" clId="{72513639-4F86-4174-B8B5-385041A0554F}"/>
    <pc:docChg chg="undo custSel addSld modSld sldOrd">
      <pc:chgData name="Ashleys ." userId="f07f02b22735af12" providerId="LiveId" clId="{72513639-4F86-4174-B8B5-385041A0554F}" dt="2025-03-26T12:30:22.655" v="420" actId="1076"/>
      <pc:docMkLst>
        <pc:docMk/>
      </pc:docMkLst>
      <pc:sldChg chg="ord">
        <pc:chgData name="Ashleys ." userId="f07f02b22735af12" providerId="LiveId" clId="{72513639-4F86-4174-B8B5-385041A0554F}" dt="2025-03-07T13:40:31.016" v="1"/>
        <pc:sldMkLst>
          <pc:docMk/>
          <pc:sldMk cId="3642227532" sldId="260"/>
        </pc:sldMkLst>
      </pc:sldChg>
      <pc:sldChg chg="addSp modSp mod">
        <pc:chgData name="Ashleys ." userId="f07f02b22735af12" providerId="LiveId" clId="{72513639-4F86-4174-B8B5-385041A0554F}" dt="2025-03-07T13:53:57.471" v="147" actId="14100"/>
        <pc:sldMkLst>
          <pc:docMk/>
          <pc:sldMk cId="1911335694" sldId="262"/>
        </pc:sldMkLst>
        <pc:spChg chg="ord">
          <ac:chgData name="Ashleys ." userId="f07f02b22735af12" providerId="LiveId" clId="{72513639-4F86-4174-B8B5-385041A0554F}" dt="2025-03-07T13:53:11.806" v="142" actId="167"/>
          <ac:spMkLst>
            <pc:docMk/>
            <pc:sldMk cId="1911335694" sldId="262"/>
            <ac:spMk id="4" creationId="{5E188AD0-BBA4-3EA2-4245-9477B3CE47BE}"/>
          </ac:spMkLst>
        </pc:spChg>
        <pc:grpChg chg="add mod">
          <ac:chgData name="Ashleys ." userId="f07f02b22735af12" providerId="LiveId" clId="{72513639-4F86-4174-B8B5-385041A0554F}" dt="2025-03-07T13:53:57.471" v="147" actId="14100"/>
          <ac:grpSpMkLst>
            <pc:docMk/>
            <pc:sldMk cId="1911335694" sldId="262"/>
            <ac:grpSpMk id="2" creationId="{DA0E9742-EF3D-45AA-A697-2741E5C65676}"/>
          </ac:grpSpMkLst>
        </pc:grpChg>
        <pc:picChg chg="mod">
          <ac:chgData name="Ashleys ." userId="f07f02b22735af12" providerId="LiveId" clId="{72513639-4F86-4174-B8B5-385041A0554F}" dt="2025-03-07T13:53:57.471" v="147" actId="14100"/>
          <ac:picMkLst>
            <pc:docMk/>
            <pc:sldMk cId="1911335694" sldId="262"/>
            <ac:picMk id="2054" creationId="{2CB2101B-1C60-C92D-7449-6C0813B33727}"/>
          </ac:picMkLst>
        </pc:picChg>
        <pc:picChg chg="mod">
          <ac:chgData name="Ashleys ." userId="f07f02b22735af12" providerId="LiveId" clId="{72513639-4F86-4174-B8B5-385041A0554F}" dt="2025-03-07T13:53:57.471" v="147" actId="14100"/>
          <ac:picMkLst>
            <pc:docMk/>
            <pc:sldMk cId="1911335694" sldId="262"/>
            <ac:picMk id="2056" creationId="{F53D6C93-41DA-412F-0104-8C1F96101586}"/>
          </ac:picMkLst>
        </pc:picChg>
      </pc:sldChg>
      <pc:sldChg chg="modSp mod">
        <pc:chgData name="Ashleys ." userId="f07f02b22735af12" providerId="LiveId" clId="{72513639-4F86-4174-B8B5-385041A0554F}" dt="2025-03-07T13:53:25.981" v="144" actId="167"/>
        <pc:sldMkLst>
          <pc:docMk/>
          <pc:sldMk cId="1505965882" sldId="263"/>
        </pc:sldMkLst>
        <pc:spChg chg="ord">
          <ac:chgData name="Ashleys ." userId="f07f02b22735af12" providerId="LiveId" clId="{72513639-4F86-4174-B8B5-385041A0554F}" dt="2025-03-07T13:53:25.981" v="144" actId="167"/>
          <ac:spMkLst>
            <pc:docMk/>
            <pc:sldMk cId="1505965882" sldId="263"/>
            <ac:spMk id="30" creationId="{454A2BB9-F7B5-6842-D86D-85516C60C819}"/>
          </ac:spMkLst>
        </pc:spChg>
      </pc:sldChg>
      <pc:sldChg chg="modSp mod">
        <pc:chgData name="Ashleys ." userId="f07f02b22735af12" providerId="LiveId" clId="{72513639-4F86-4174-B8B5-385041A0554F}" dt="2025-03-26T12:26:21.063" v="324" actId="20577"/>
        <pc:sldMkLst>
          <pc:docMk/>
          <pc:sldMk cId="673025791" sldId="270"/>
        </pc:sldMkLst>
        <pc:spChg chg="mod">
          <ac:chgData name="Ashleys ." userId="f07f02b22735af12" providerId="LiveId" clId="{72513639-4F86-4174-B8B5-385041A0554F}" dt="2025-03-26T12:26:21.063" v="324" actId="20577"/>
          <ac:spMkLst>
            <pc:docMk/>
            <pc:sldMk cId="673025791" sldId="270"/>
            <ac:spMk id="3" creationId="{031B0EFD-6212-020D-E324-C4A63EF69F47}"/>
          </ac:spMkLst>
        </pc:spChg>
      </pc:sldChg>
      <pc:sldChg chg="addSp delSp modSp mod">
        <pc:chgData name="Ashleys ." userId="f07f02b22735af12" providerId="LiveId" clId="{72513639-4F86-4174-B8B5-385041A0554F}" dt="2025-03-26T12:30:22.655" v="420" actId="1076"/>
        <pc:sldMkLst>
          <pc:docMk/>
          <pc:sldMk cId="3941325763" sldId="271"/>
        </pc:sldMkLst>
        <pc:spChg chg="mod">
          <ac:chgData name="Ashleys ." userId="f07f02b22735af12" providerId="LiveId" clId="{72513639-4F86-4174-B8B5-385041A0554F}" dt="2025-03-26T11:27:14.862" v="323" actId="1076"/>
          <ac:spMkLst>
            <pc:docMk/>
            <pc:sldMk cId="3941325763" sldId="271"/>
            <ac:spMk id="3" creationId="{C24F0154-37B0-C81B-14E4-A3014D702BA0}"/>
          </ac:spMkLst>
        </pc:spChg>
        <pc:spChg chg="mod">
          <ac:chgData name="Ashleys ." userId="f07f02b22735af12" providerId="LiveId" clId="{72513639-4F86-4174-B8B5-385041A0554F}" dt="2025-03-26T11:25:13.456" v="296" actId="1076"/>
          <ac:spMkLst>
            <pc:docMk/>
            <pc:sldMk cId="3941325763" sldId="271"/>
            <ac:spMk id="4" creationId="{925ABB35-1AF9-DDF1-F710-2C1A22494B59}"/>
          </ac:spMkLst>
        </pc:spChg>
        <pc:spChg chg="mod">
          <ac:chgData name="Ashleys ." userId="f07f02b22735af12" providerId="LiveId" clId="{72513639-4F86-4174-B8B5-385041A0554F}" dt="2025-03-26T11:27:08.797" v="322" actId="1076"/>
          <ac:spMkLst>
            <pc:docMk/>
            <pc:sldMk cId="3941325763" sldId="271"/>
            <ac:spMk id="5" creationId="{D5E635A8-1BEB-CA8B-66C1-6DCA63C36469}"/>
          </ac:spMkLst>
        </pc:spChg>
        <pc:spChg chg="mod">
          <ac:chgData name="Ashleys ." userId="f07f02b22735af12" providerId="LiveId" clId="{72513639-4F86-4174-B8B5-385041A0554F}" dt="2025-03-26T11:27:02.090" v="321" actId="1076"/>
          <ac:spMkLst>
            <pc:docMk/>
            <pc:sldMk cId="3941325763" sldId="271"/>
            <ac:spMk id="6" creationId="{A463F118-FC2F-8F07-A813-7BF6D5F773B5}"/>
          </ac:spMkLst>
        </pc:spChg>
        <pc:spChg chg="add del mod">
          <ac:chgData name="Ashleys ." userId="f07f02b22735af12" providerId="LiveId" clId="{72513639-4F86-4174-B8B5-385041A0554F}" dt="2025-03-26T11:23:56.857" v="283"/>
          <ac:spMkLst>
            <pc:docMk/>
            <pc:sldMk cId="3941325763" sldId="271"/>
            <ac:spMk id="7" creationId="{CBE5669B-6D32-C366-23D1-18CB7CE2A9CB}"/>
          </ac:spMkLst>
        </pc:spChg>
        <pc:spChg chg="add">
          <ac:chgData name="Ashleys ." userId="f07f02b22735af12" providerId="LiveId" clId="{72513639-4F86-4174-B8B5-385041A0554F}" dt="2025-03-26T11:23:46.703" v="279"/>
          <ac:spMkLst>
            <pc:docMk/>
            <pc:sldMk cId="3941325763" sldId="271"/>
            <ac:spMk id="8" creationId="{8F240E5C-0F9E-B115-DCC3-9E96EEA1AE85}"/>
          </ac:spMkLst>
        </pc:spChg>
        <pc:spChg chg="add">
          <ac:chgData name="Ashleys ." userId="f07f02b22735af12" providerId="LiveId" clId="{72513639-4F86-4174-B8B5-385041A0554F}" dt="2025-03-26T11:23:52.626" v="280"/>
          <ac:spMkLst>
            <pc:docMk/>
            <pc:sldMk cId="3941325763" sldId="271"/>
            <ac:spMk id="9" creationId="{712C8C73-59EB-1133-FF40-3A555CA2775E}"/>
          </ac:spMkLst>
        </pc:spChg>
        <pc:spChg chg="add">
          <ac:chgData name="Ashleys ." userId="f07f02b22735af12" providerId="LiveId" clId="{72513639-4F86-4174-B8B5-385041A0554F}" dt="2025-03-26T11:23:58.934" v="284"/>
          <ac:spMkLst>
            <pc:docMk/>
            <pc:sldMk cId="3941325763" sldId="271"/>
            <ac:spMk id="10" creationId="{F234BF70-B03C-2606-2F46-1F088512464F}"/>
          </ac:spMkLst>
        </pc:spChg>
        <pc:spChg chg="add mod">
          <ac:chgData name="Ashleys ." userId="f07f02b22735af12" providerId="LiveId" clId="{72513639-4F86-4174-B8B5-385041A0554F}" dt="2025-03-26T11:25:18.566" v="297" actId="1076"/>
          <ac:spMkLst>
            <pc:docMk/>
            <pc:sldMk cId="3941325763" sldId="271"/>
            <ac:spMk id="11" creationId="{10C82668-7A29-D873-E733-52E9D3C72AA7}"/>
          </ac:spMkLst>
        </pc:spChg>
        <pc:spChg chg="add mod">
          <ac:chgData name="Ashleys ." userId="f07f02b22735af12" providerId="LiveId" clId="{72513639-4F86-4174-B8B5-385041A0554F}" dt="2025-03-26T11:26:55.073" v="320" actId="207"/>
          <ac:spMkLst>
            <pc:docMk/>
            <pc:sldMk cId="3941325763" sldId="271"/>
            <ac:spMk id="12" creationId="{27B0065B-F9D3-A3A5-FE67-A4E31F2A7D29}"/>
          </ac:spMkLst>
        </pc:spChg>
        <pc:spChg chg="add mod">
          <ac:chgData name="Ashleys ." userId="f07f02b22735af12" providerId="LiveId" clId="{72513639-4F86-4174-B8B5-385041A0554F}" dt="2025-03-26T12:30:22.655" v="420" actId="1076"/>
          <ac:spMkLst>
            <pc:docMk/>
            <pc:sldMk cId="3941325763" sldId="271"/>
            <ac:spMk id="13" creationId="{A97C1404-0F0D-2DCB-6A28-A69901E4B27D}"/>
          </ac:spMkLst>
        </pc:spChg>
        <pc:picChg chg="mod">
          <ac:chgData name="Ashleys ." userId="f07f02b22735af12" providerId="LiveId" clId="{72513639-4F86-4174-B8B5-385041A0554F}" dt="2025-03-26T11:25:05.108" v="295" actId="1076"/>
          <ac:picMkLst>
            <pc:docMk/>
            <pc:sldMk cId="3941325763" sldId="271"/>
            <ac:picMk id="1026" creationId="{A1468347-EF47-9138-36BC-233D681F3D05}"/>
          </ac:picMkLst>
        </pc:picChg>
      </pc:sldChg>
      <pc:sldChg chg="addSp delSp modSp new mod ord setBg">
        <pc:chgData name="Ashleys ." userId="f07f02b22735af12" providerId="LiveId" clId="{72513639-4F86-4174-B8B5-385041A0554F}" dt="2025-03-07T14:08:54.675" v="246" actId="1076"/>
        <pc:sldMkLst>
          <pc:docMk/>
          <pc:sldMk cId="2594018336" sldId="272"/>
        </pc:sldMkLst>
        <pc:spChg chg="add mod">
          <ac:chgData name="Ashleys ." userId="f07f02b22735af12" providerId="LiveId" clId="{72513639-4F86-4174-B8B5-385041A0554F}" dt="2025-03-07T13:42:40.859" v="10" actId="1076"/>
          <ac:spMkLst>
            <pc:docMk/>
            <pc:sldMk cId="2594018336" sldId="272"/>
            <ac:spMk id="2" creationId="{6559AD35-CAF9-966F-6573-77E55E909BCF}"/>
          </ac:spMkLst>
        </pc:spChg>
        <pc:spChg chg="add mod">
          <ac:chgData name="Ashleys ." userId="f07f02b22735af12" providerId="LiveId" clId="{72513639-4F86-4174-B8B5-385041A0554F}" dt="2025-03-07T13:43:28.562" v="15" actId="1076"/>
          <ac:spMkLst>
            <pc:docMk/>
            <pc:sldMk cId="2594018336" sldId="272"/>
            <ac:spMk id="3" creationId="{68C48339-FB81-9718-1EF2-6D6C1FC0049F}"/>
          </ac:spMkLst>
        </pc:spChg>
        <pc:spChg chg="add mod">
          <ac:chgData name="Ashleys ." userId="f07f02b22735af12" providerId="LiveId" clId="{72513639-4F86-4174-B8B5-385041A0554F}" dt="2025-03-07T13:52:11.462" v="134" actId="164"/>
          <ac:spMkLst>
            <pc:docMk/>
            <pc:sldMk cId="2594018336" sldId="272"/>
            <ac:spMk id="4" creationId="{3F0DF8EE-263F-B214-870E-0394CB081DB9}"/>
          </ac:spMkLst>
        </pc:spChg>
        <pc:spChg chg="add mod ord">
          <ac:chgData name="Ashleys ." userId="f07f02b22735af12" providerId="LiveId" clId="{72513639-4F86-4174-B8B5-385041A0554F}" dt="2025-03-07T13:52:11.462" v="134" actId="164"/>
          <ac:spMkLst>
            <pc:docMk/>
            <pc:sldMk cId="2594018336" sldId="272"/>
            <ac:spMk id="5" creationId="{89F1687F-4C5F-59D8-77E0-4386E24DEA2D}"/>
          </ac:spMkLst>
        </pc:spChg>
        <pc:spChg chg="add mod">
          <ac:chgData name="Ashleys ." userId="f07f02b22735af12" providerId="LiveId" clId="{72513639-4F86-4174-B8B5-385041A0554F}" dt="2025-03-07T14:07:28.484" v="223" actId="1076"/>
          <ac:spMkLst>
            <pc:docMk/>
            <pc:sldMk cId="2594018336" sldId="272"/>
            <ac:spMk id="6" creationId="{DE59DFD4-8695-A939-453C-0999E8620DBD}"/>
          </ac:spMkLst>
        </pc:spChg>
        <pc:spChg chg="add mod">
          <ac:chgData name="Ashleys ." userId="f07f02b22735af12" providerId="LiveId" clId="{72513639-4F86-4174-B8B5-385041A0554F}" dt="2025-03-07T14:07:35.001" v="224" actId="1076"/>
          <ac:spMkLst>
            <pc:docMk/>
            <pc:sldMk cId="2594018336" sldId="272"/>
            <ac:spMk id="8" creationId="{4B6A9B36-6197-ADF0-8C8F-BB51495145AD}"/>
          </ac:spMkLst>
        </pc:spChg>
        <pc:spChg chg="add mod">
          <ac:chgData name="Ashleys ." userId="f07f02b22735af12" providerId="LiveId" clId="{72513639-4F86-4174-B8B5-385041A0554F}" dt="2025-03-07T14:08:20.037" v="234" actId="1076"/>
          <ac:spMkLst>
            <pc:docMk/>
            <pc:sldMk cId="2594018336" sldId="272"/>
            <ac:spMk id="11" creationId="{FF1E3AF7-7DD1-26B1-13F6-48BAF5CD1337}"/>
          </ac:spMkLst>
        </pc:spChg>
        <pc:spChg chg="add mod">
          <ac:chgData name="Ashleys ." userId="f07f02b22735af12" providerId="LiveId" clId="{72513639-4F86-4174-B8B5-385041A0554F}" dt="2025-03-07T14:08:54.675" v="246" actId="1076"/>
          <ac:spMkLst>
            <pc:docMk/>
            <pc:sldMk cId="2594018336" sldId="272"/>
            <ac:spMk id="12" creationId="{131EBBD5-D399-878C-F764-3D2D7A54715A}"/>
          </ac:spMkLst>
        </pc:spChg>
        <pc:grpChg chg="add mod">
          <ac:chgData name="Ashleys ." userId="f07f02b22735af12" providerId="LiveId" clId="{72513639-4F86-4174-B8B5-385041A0554F}" dt="2025-03-07T13:52:36.754" v="135" actId="1076"/>
          <ac:grpSpMkLst>
            <pc:docMk/>
            <pc:sldMk cId="2594018336" sldId="272"/>
            <ac:grpSpMk id="7" creationId="{AE0AA734-788F-2581-87FC-AF112941CBF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7A102-0340-4AD2-B142-DB52DD4AAF71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A46F9-DD6F-4022-BF71-AA4D164C8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A46F9-DD6F-4022-BF71-AA4D164C8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3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DBCF-3C71-EDD6-8694-5E0DCE5B4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7E2C3-CA05-0A8B-F3E2-2681E8888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F9B6-20DD-0E55-08DB-8D39EF8B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79BA0-AA52-59AD-3F1B-E5A10680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3225-8076-3D6D-2EDD-AA0E3D4B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8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D301-64CB-59A2-8182-55004C3A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929CB-1991-86D6-2B0C-B53587BD8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FE8C-6E75-08F9-073B-AFABEE4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8EC01-F67B-8643-22BF-0D9D4609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238A-FC83-7677-0EA5-2B8D85EA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8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E3765-8E27-30CB-CA83-DE8C12AFA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71B49-09B2-EF17-581D-C02A797FA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2193D-680F-7D22-3631-B09EDCE2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E6283-63D1-96DD-E0E1-A84EACB2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BC60-D756-D2B7-A6E6-0783D647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6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8A66-D70D-1474-26B6-9C5C3605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5FB4-A631-9E3D-D740-3F89B101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40457-6262-5BA0-C378-B4F98228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96AD-8780-A7F7-CD27-016FCB4C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B2B1D-AC28-BBA9-CFDF-74664A4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DB87-3688-4B67-47FD-66D8A6BD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2D364-6682-FB00-6A4F-83F173802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A3CD-1CBE-6EB8-FBDF-7D5101F0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D2FDB-448D-1976-7CE5-BA07F188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74342-F980-D96A-536A-17626EDB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1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8EA1-3E5E-97A0-ED4A-B0599118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E0642-A576-509F-FC8C-D5B461214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6BAB0-9E91-621B-FBCB-19303DCE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0758B-6EC9-D35E-F946-E4561C99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E64C-6501-B82D-2447-4ADEE2BC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AC275-C94F-27CC-ADA1-B1043378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88EF-D7C7-BA59-E16E-E9CE257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EF871-8DD4-EF3D-1C31-34F0C411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3C21A-CABF-4CF2-7696-D77494E81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9EAC4-F16F-5C6B-2937-3AB776EB6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8D30C-9BAF-377C-DCE6-677FD0269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A7EA2-8D33-1434-FBF8-4DC03DBC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C6244-3560-7A7D-E68F-77BD6EBA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19E57-0DB9-9FCE-0124-A15BF2B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0FB9-9279-46EE-E533-8C642C37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F1170-EF35-ED36-0B0A-B687B9E3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B77E-9801-F0F7-2706-5D17454B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F1C53-0339-7656-31C0-1DA034E0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6803B-72B8-4B84-99D1-1A38F5B2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0E3DA-4428-F4B1-AA79-66BCB1E3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1F0EC-C47A-626C-79B4-0BCB34E3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2145-4C42-77E3-07F3-F3C26B1B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2B6D-E39D-369D-DEED-926AAAE0E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EC7BD-3235-EE90-B912-D2DE5AC84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C9750-CF10-F17A-45CB-7FBB8D4C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02045-2B96-4ECA-85BE-A7160210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3277B-6820-E6D1-4176-03E0A3A8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9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888B-72ED-B43F-E35F-E87332AD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AF943-7E94-8454-75C2-1F302E1D4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C4E74-273E-9520-3B5E-48BE8E63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E1F5A-D8C3-879D-933E-F4F85EFA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BBF0C-D8E2-746C-D8E3-EC00FB79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7B1D4-CF60-465A-5B26-0DF711D3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56DF8-3120-4AEF-A31C-17BE78EE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A41A-23D0-7D03-73C3-7A5E124D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19D04-BF87-11D1-3710-F879E1AB2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E55834-8C4D-48FD-BC32-192D2577C290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5BA3-CACC-E824-68FB-78F29E787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0EBFB-9EF4-EFFD-3A96-D144C4087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75764-7825-4AB1-BCEC-CE9D1B26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5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nessans-edu.uz/files/books/2024-01-05-05-19-38_85408beec8e1ceb35044d8ab3745eecc.pdf?utm_source=chatgpt.co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5C2B-3060-B940-4492-72FF5997DAFE}"/>
              </a:ext>
            </a:extLst>
          </p:cNvPr>
          <p:cNvSpPr/>
          <p:nvPr/>
        </p:nvSpPr>
        <p:spPr>
          <a:xfrm rot="2678202">
            <a:off x="7163407" y="3267729"/>
            <a:ext cx="4572000" cy="4572000"/>
          </a:xfrm>
          <a:prstGeom prst="rect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FDF55-B502-22D2-DFBF-5BA6D0BC1844}"/>
              </a:ext>
            </a:extLst>
          </p:cNvPr>
          <p:cNvSpPr/>
          <p:nvPr/>
        </p:nvSpPr>
        <p:spPr>
          <a:xfrm rot="2678202">
            <a:off x="2388004" y="2755079"/>
            <a:ext cx="3657600" cy="3657600"/>
          </a:xfrm>
          <a:prstGeom prst="rect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F62E9-59FC-0605-C9B1-CC23DD96C594}"/>
              </a:ext>
            </a:extLst>
          </p:cNvPr>
          <p:cNvSpPr/>
          <p:nvPr/>
        </p:nvSpPr>
        <p:spPr>
          <a:xfrm rot="2678202">
            <a:off x="4723981" y="2242432"/>
            <a:ext cx="2743200" cy="2743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74FF1-BB69-9D3A-0F5E-FFA8003BFE5E}"/>
              </a:ext>
            </a:extLst>
          </p:cNvPr>
          <p:cNvSpPr/>
          <p:nvPr/>
        </p:nvSpPr>
        <p:spPr>
          <a:xfrm rot="2678202">
            <a:off x="2664125" y="4240030"/>
            <a:ext cx="2743200" cy="2743200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EF1DE-BA24-90C8-7512-32DF9433027D}"/>
              </a:ext>
            </a:extLst>
          </p:cNvPr>
          <p:cNvSpPr/>
          <p:nvPr/>
        </p:nvSpPr>
        <p:spPr>
          <a:xfrm rot="2678202">
            <a:off x="5410200" y="5896931"/>
            <a:ext cx="1371600" cy="1371600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72FB8-DCD8-3B1E-5AF2-A0C526A164E1}"/>
              </a:ext>
            </a:extLst>
          </p:cNvPr>
          <p:cNvSpPr/>
          <p:nvPr/>
        </p:nvSpPr>
        <p:spPr>
          <a:xfrm rot="2678202">
            <a:off x="2259079" y="2928231"/>
            <a:ext cx="1371600" cy="1371600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2957A-37A1-430A-BCED-A19F880DA934}"/>
              </a:ext>
            </a:extLst>
          </p:cNvPr>
          <p:cNvSpPr/>
          <p:nvPr/>
        </p:nvSpPr>
        <p:spPr>
          <a:xfrm rot="2678202">
            <a:off x="6490905" y="929377"/>
            <a:ext cx="1371600" cy="1371600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0C1E0F-AC91-0B4E-A404-C595AF2EA32C}"/>
              </a:ext>
            </a:extLst>
          </p:cNvPr>
          <p:cNvSpPr/>
          <p:nvPr/>
        </p:nvSpPr>
        <p:spPr>
          <a:xfrm rot="2678202">
            <a:off x="9281574" y="-685800"/>
            <a:ext cx="1371600" cy="1371600"/>
          </a:xfrm>
          <a:prstGeom prst="rect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D469A-94D5-673F-CFC0-03FD7CF8A32C}"/>
              </a:ext>
            </a:extLst>
          </p:cNvPr>
          <p:cNvSpPr txBox="1"/>
          <p:nvPr/>
        </p:nvSpPr>
        <p:spPr>
          <a:xfrm>
            <a:off x="247662" y="405615"/>
            <a:ext cx="6465656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>
                <a:solidFill>
                  <a:srgbClr val="536E83"/>
                </a:solidFill>
                <a:latin typeface="Avenir Next LT Pro" panose="020B0504020202020204" pitchFamily="34" charset="0"/>
              </a:rPr>
              <a:t>Benefits of Strategic Alliances for Innovation</a:t>
            </a:r>
            <a:endParaRPr lang="en-US" sz="1800">
              <a:solidFill>
                <a:srgbClr val="536E8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266A9-A8F0-0234-C6DE-F62E05144E38}"/>
              </a:ext>
            </a:extLst>
          </p:cNvPr>
          <p:cNvSpPr txBox="1"/>
          <p:nvPr/>
        </p:nvSpPr>
        <p:spPr>
          <a:xfrm>
            <a:off x="270966" y="1984861"/>
            <a:ext cx="2800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00">
                <a:latin typeface="Avenir Next LT Pro" panose="020B0504020202020204" pitchFamily="34" charset="0"/>
              </a:rPr>
            </a:br>
            <a:r>
              <a:rPr lang="en-US" sz="1800">
                <a:latin typeface="Avenir Next LT Pro" panose="020B0504020202020204" pitchFamily="34" charset="0"/>
              </a:rPr>
              <a:t>How Organizations Use Partnerships to Drive Innovation and Growth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47FBEF-205C-9D18-2870-F3CFFC231F2B}"/>
              </a:ext>
            </a:extLst>
          </p:cNvPr>
          <p:cNvCxnSpPr/>
          <p:nvPr/>
        </p:nvCxnSpPr>
        <p:spPr>
          <a:xfrm>
            <a:off x="7592992" y="2338437"/>
            <a:ext cx="0" cy="54864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C25BD3-99B7-A103-43B7-712A04EA4FDB}"/>
              </a:ext>
            </a:extLst>
          </p:cNvPr>
          <p:cNvSpPr txBox="1"/>
          <p:nvPr/>
        </p:nvSpPr>
        <p:spPr>
          <a:xfrm>
            <a:off x="7602717" y="2459516"/>
            <a:ext cx="133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ASHLEYS</a:t>
            </a:r>
          </a:p>
        </p:txBody>
      </p:sp>
    </p:spTree>
    <p:extLst>
      <p:ext uri="{BB962C8B-B14F-4D97-AF65-F5344CB8AC3E}">
        <p14:creationId xmlns:p14="http://schemas.microsoft.com/office/powerpoint/2010/main" val="404490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59C0-7B79-BB30-E0AE-588A5135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4E3155-8C1B-AC76-4C62-20FACF07F79A}"/>
              </a:ext>
            </a:extLst>
          </p:cNvPr>
          <p:cNvSpPr txBox="1"/>
          <p:nvPr/>
        </p:nvSpPr>
        <p:spPr>
          <a:xfrm>
            <a:off x="2427603" y="3757313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🏆 </a:t>
            </a:r>
            <a:r>
              <a:rPr lang="en-US" b="1">
                <a:latin typeface="Avenir Next LT Pro" panose="020B0504020202020204" pitchFamily="34" charset="0"/>
              </a:rPr>
              <a:t>Industry Leadership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Businesses that form successful alliances often become industry leaders, driving innovation and setting market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Such collaborations can lead to game-changing innovations that disrupt industries and redefine competition.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A448A0-4A89-A644-71E0-0E50D1A1DE64}"/>
              </a:ext>
            </a:extLst>
          </p:cNvPr>
          <p:cNvSpPr/>
          <p:nvPr/>
        </p:nvSpPr>
        <p:spPr>
          <a:xfrm rot="5400000">
            <a:off x="-2293375" y="-1076635"/>
            <a:ext cx="6695772" cy="2580967"/>
          </a:xfrm>
          <a:prstGeom prst="roundRect">
            <a:avLst>
              <a:gd name="adj" fmla="val 50000"/>
            </a:avLst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DB3C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D4B483-AB11-9D6C-0985-849CD3308EF3}"/>
              </a:ext>
            </a:extLst>
          </p:cNvPr>
          <p:cNvSpPr/>
          <p:nvPr/>
        </p:nvSpPr>
        <p:spPr>
          <a:xfrm>
            <a:off x="0" y="3644284"/>
            <a:ext cx="2064773" cy="1976285"/>
          </a:xfrm>
          <a:prstGeom prst="ellipse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B9B22E-61AB-5BDC-AB38-222F9768ED7D}"/>
              </a:ext>
            </a:extLst>
          </p:cNvPr>
          <p:cNvSpPr/>
          <p:nvPr/>
        </p:nvSpPr>
        <p:spPr>
          <a:xfrm>
            <a:off x="1465007" y="0"/>
            <a:ext cx="1759975" cy="176980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32457-C216-4D8A-0D19-F8E6E7C75A5A}"/>
              </a:ext>
            </a:extLst>
          </p:cNvPr>
          <p:cNvSpPr txBox="1"/>
          <p:nvPr/>
        </p:nvSpPr>
        <p:spPr>
          <a:xfrm>
            <a:off x="3195485" y="530960"/>
            <a:ext cx="8927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latin typeface="Avenir Next LT Pro" panose="020B0504020202020204" pitchFamily="34" charset="0"/>
              </a:rPr>
              <a:t>Enhanced Competitive Positioning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5C215-8542-CE23-F3B1-ECC30F0ADA66}"/>
              </a:ext>
            </a:extLst>
          </p:cNvPr>
          <p:cNvSpPr txBox="1"/>
          <p:nvPr/>
        </p:nvSpPr>
        <p:spPr>
          <a:xfrm>
            <a:off x="3588773" y="1407446"/>
            <a:ext cx="7039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📈 </a:t>
            </a:r>
            <a:r>
              <a:rPr lang="en-US" b="1">
                <a:latin typeface="Avenir Next LT Pro" panose="020B0504020202020204" pitchFamily="34" charset="0"/>
              </a:rPr>
              <a:t>Market Strength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A strong strategic alliance can help companies strengthen their market position by pooling their strengths and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By combining resources, companies can compete more effectively against industry giants.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9BA28-506A-29FD-38E0-0924A9ACC76F}"/>
              </a:ext>
            </a:extLst>
          </p:cNvPr>
          <p:cNvSpPr/>
          <p:nvPr/>
        </p:nvSpPr>
        <p:spPr>
          <a:xfrm>
            <a:off x="8662219" y="3644284"/>
            <a:ext cx="3116826" cy="323338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29A8C1-B114-AE90-3746-4973971F94C7}"/>
              </a:ext>
            </a:extLst>
          </p:cNvPr>
          <p:cNvSpPr/>
          <p:nvPr/>
        </p:nvSpPr>
        <p:spPr>
          <a:xfrm>
            <a:off x="7354529" y="3351367"/>
            <a:ext cx="4837471" cy="207910"/>
          </a:xfrm>
          <a:custGeom>
            <a:avLst/>
            <a:gdLst>
              <a:gd name="connsiteX0" fmla="*/ 0 w 9104671"/>
              <a:gd name="connsiteY0" fmla="*/ 904652 h 904652"/>
              <a:gd name="connsiteX1" fmla="*/ 865239 w 9104671"/>
              <a:gd name="connsiteY1" fmla="*/ 84 h 904652"/>
              <a:gd name="connsiteX2" fmla="*/ 1759974 w 9104671"/>
              <a:gd name="connsiteY2" fmla="*/ 875155 h 904652"/>
              <a:gd name="connsiteX3" fmla="*/ 2703871 w 9104671"/>
              <a:gd name="connsiteY3" fmla="*/ 9916 h 904652"/>
              <a:gd name="connsiteX4" fmla="*/ 3618271 w 9104671"/>
              <a:gd name="connsiteY4" fmla="*/ 894820 h 904652"/>
              <a:gd name="connsiteX5" fmla="*/ 4513006 w 9104671"/>
              <a:gd name="connsiteY5" fmla="*/ 9916 h 904652"/>
              <a:gd name="connsiteX6" fmla="*/ 5456903 w 9104671"/>
              <a:gd name="connsiteY6" fmla="*/ 894820 h 904652"/>
              <a:gd name="connsiteX7" fmla="*/ 6341806 w 9104671"/>
              <a:gd name="connsiteY7" fmla="*/ 9916 h 904652"/>
              <a:gd name="connsiteX8" fmla="*/ 7266039 w 9104671"/>
              <a:gd name="connsiteY8" fmla="*/ 845658 h 904652"/>
              <a:gd name="connsiteX9" fmla="*/ 8180439 w 9104671"/>
              <a:gd name="connsiteY9" fmla="*/ 84 h 904652"/>
              <a:gd name="connsiteX10" fmla="*/ 9104671 w 9104671"/>
              <a:gd name="connsiteY10" fmla="*/ 904652 h 904652"/>
              <a:gd name="connsiteX11" fmla="*/ 9104671 w 9104671"/>
              <a:gd name="connsiteY11" fmla="*/ 904652 h 90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04671" h="904652">
                <a:moveTo>
                  <a:pt x="0" y="904652"/>
                </a:moveTo>
                <a:cubicBezTo>
                  <a:pt x="285955" y="454826"/>
                  <a:pt x="571910" y="5000"/>
                  <a:pt x="865239" y="84"/>
                </a:cubicBezTo>
                <a:cubicBezTo>
                  <a:pt x="1158568" y="-4832"/>
                  <a:pt x="1453535" y="873516"/>
                  <a:pt x="1759974" y="875155"/>
                </a:cubicBezTo>
                <a:cubicBezTo>
                  <a:pt x="2066413" y="876794"/>
                  <a:pt x="2394155" y="6639"/>
                  <a:pt x="2703871" y="9916"/>
                </a:cubicBezTo>
                <a:cubicBezTo>
                  <a:pt x="3013587" y="13193"/>
                  <a:pt x="3316749" y="894820"/>
                  <a:pt x="3618271" y="894820"/>
                </a:cubicBezTo>
                <a:cubicBezTo>
                  <a:pt x="3919793" y="894820"/>
                  <a:pt x="4206567" y="9916"/>
                  <a:pt x="4513006" y="9916"/>
                </a:cubicBezTo>
                <a:cubicBezTo>
                  <a:pt x="4819445" y="9916"/>
                  <a:pt x="5152103" y="894820"/>
                  <a:pt x="5456903" y="894820"/>
                </a:cubicBezTo>
                <a:cubicBezTo>
                  <a:pt x="5761703" y="894820"/>
                  <a:pt x="6040283" y="18110"/>
                  <a:pt x="6341806" y="9916"/>
                </a:cubicBezTo>
                <a:cubicBezTo>
                  <a:pt x="6643329" y="1722"/>
                  <a:pt x="6959600" y="847297"/>
                  <a:pt x="7266039" y="845658"/>
                </a:cubicBezTo>
                <a:cubicBezTo>
                  <a:pt x="7572478" y="844019"/>
                  <a:pt x="7874000" y="-9748"/>
                  <a:pt x="8180439" y="84"/>
                </a:cubicBezTo>
                <a:cubicBezTo>
                  <a:pt x="8486878" y="9916"/>
                  <a:pt x="9104671" y="904652"/>
                  <a:pt x="9104671" y="904652"/>
                </a:cubicBezTo>
                <a:lnTo>
                  <a:pt x="9104671" y="904652"/>
                </a:lnTo>
              </a:path>
            </a:pathLst>
          </a:custGeom>
          <a:noFill/>
          <a:ln w="25400">
            <a:solidFill>
              <a:srgbClr val="536E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6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E8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24AF7-DFC8-312C-A398-50EF7539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7D0724-3FB0-A226-F16C-E35E67B6CE35}"/>
              </a:ext>
            </a:extLst>
          </p:cNvPr>
          <p:cNvSpPr txBox="1"/>
          <p:nvPr/>
        </p:nvSpPr>
        <p:spPr>
          <a:xfrm>
            <a:off x="470072" y="1685731"/>
            <a:ext cx="68451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venir Next LT Pro" panose="020B0504020202020204" pitchFamily="34" charset="0"/>
              </a:rPr>
              <a:t>🔍 </a:t>
            </a:r>
            <a:r>
              <a:rPr lang="en-US" sz="2000" b="1">
                <a:latin typeface="Avenir Next LT Pro" panose="020B0504020202020204" pitchFamily="34" charset="0"/>
              </a:rPr>
              <a:t>Diverse Solutions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Bringing together teams from different companies fosters diverse thinking and more creative problem-solving.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Partners contribute unique perspectives that lead to breakthrough innovations and smarter solutions.</a:t>
            </a:r>
          </a:p>
          <a:p>
            <a:r>
              <a:rPr lang="en-US" sz="2000">
                <a:latin typeface="Avenir Next LT Pro" panose="020B0504020202020204" pitchFamily="34" charset="0"/>
              </a:rPr>
              <a:t>🚧 </a:t>
            </a:r>
            <a:r>
              <a:rPr lang="en-US" sz="2000" b="1">
                <a:latin typeface="Avenir Next LT Pro" panose="020B0504020202020204" pitchFamily="34" charset="0"/>
              </a:rPr>
              <a:t>Overcoming Barriers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Many businesses face regulatory, technical, or operational challenges that slow down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A strategic partnership can help navigate these obstacles more effectively, allowing for faster implementation of new ideas.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1B724C-6338-80AC-34E3-EF3AE0BF641D}"/>
              </a:ext>
            </a:extLst>
          </p:cNvPr>
          <p:cNvSpPr/>
          <p:nvPr/>
        </p:nvSpPr>
        <p:spPr>
          <a:xfrm rot="478304">
            <a:off x="7190557" y="2306758"/>
            <a:ext cx="6793476" cy="6545845"/>
          </a:xfrm>
          <a:custGeom>
            <a:avLst/>
            <a:gdLst>
              <a:gd name="connsiteX0" fmla="*/ 0 w 7882359"/>
              <a:gd name="connsiteY0" fmla="*/ 3397170 h 6794340"/>
              <a:gd name="connsiteX1" fmla="*/ 3941180 w 7882359"/>
              <a:gd name="connsiteY1" fmla="*/ 0 h 6794340"/>
              <a:gd name="connsiteX2" fmla="*/ 7882360 w 7882359"/>
              <a:gd name="connsiteY2" fmla="*/ 3397170 h 6794340"/>
              <a:gd name="connsiteX3" fmla="*/ 3941180 w 7882359"/>
              <a:gd name="connsiteY3" fmla="*/ 6794340 h 6794340"/>
              <a:gd name="connsiteX4" fmla="*/ 0 w 7882359"/>
              <a:gd name="connsiteY4" fmla="*/ 3397170 h 6794340"/>
              <a:gd name="connsiteX0" fmla="*/ 40863 w 7923223"/>
              <a:gd name="connsiteY0" fmla="*/ 3107803 h 6504973"/>
              <a:gd name="connsiteX1" fmla="*/ 2650954 w 7923223"/>
              <a:gd name="connsiteY1" fmla="*/ 0 h 6504973"/>
              <a:gd name="connsiteX2" fmla="*/ 7923223 w 7923223"/>
              <a:gd name="connsiteY2" fmla="*/ 3107803 h 6504973"/>
              <a:gd name="connsiteX3" fmla="*/ 3982043 w 7923223"/>
              <a:gd name="connsiteY3" fmla="*/ 6504973 h 6504973"/>
              <a:gd name="connsiteX4" fmla="*/ 40863 w 7923223"/>
              <a:gd name="connsiteY4" fmla="*/ 3107803 h 6504973"/>
              <a:gd name="connsiteX0" fmla="*/ 12710 w 7895070"/>
              <a:gd name="connsiteY0" fmla="*/ 3107803 h 6610328"/>
              <a:gd name="connsiteX1" fmla="*/ 2622801 w 7895070"/>
              <a:gd name="connsiteY1" fmla="*/ 0 h 6610328"/>
              <a:gd name="connsiteX2" fmla="*/ 7895070 w 7895070"/>
              <a:gd name="connsiteY2" fmla="*/ 3107803 h 6610328"/>
              <a:gd name="connsiteX3" fmla="*/ 3953890 w 7895070"/>
              <a:gd name="connsiteY3" fmla="*/ 6504973 h 6610328"/>
              <a:gd name="connsiteX4" fmla="*/ 1725764 w 7895070"/>
              <a:gd name="connsiteY4" fmla="*/ 5509549 h 6610328"/>
              <a:gd name="connsiteX5" fmla="*/ 12710 w 7895070"/>
              <a:gd name="connsiteY5" fmla="*/ 3107803 h 66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5070" h="6610328">
                <a:moveTo>
                  <a:pt x="12710" y="3107803"/>
                </a:moveTo>
                <a:cubicBezTo>
                  <a:pt x="162216" y="2189545"/>
                  <a:pt x="446147" y="0"/>
                  <a:pt x="2622801" y="0"/>
                </a:cubicBezTo>
                <a:cubicBezTo>
                  <a:pt x="4799455" y="0"/>
                  <a:pt x="7895070" y="1231598"/>
                  <a:pt x="7895070" y="3107803"/>
                </a:cubicBezTo>
                <a:cubicBezTo>
                  <a:pt x="7895070" y="4984008"/>
                  <a:pt x="4982108" y="6104682"/>
                  <a:pt x="3953890" y="6504973"/>
                </a:cubicBezTo>
                <a:cubicBezTo>
                  <a:pt x="2925672" y="6905264"/>
                  <a:pt x="2382627" y="6075744"/>
                  <a:pt x="1725764" y="5509549"/>
                </a:cubicBezTo>
                <a:cubicBezTo>
                  <a:pt x="1068901" y="4943354"/>
                  <a:pt x="-136796" y="4026061"/>
                  <a:pt x="12710" y="3107803"/>
                </a:cubicBezTo>
                <a:close/>
              </a:path>
            </a:pathLst>
          </a:cu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9795B-6962-6063-7D51-D6653D639BB6}"/>
              </a:ext>
            </a:extLst>
          </p:cNvPr>
          <p:cNvSpPr txBox="1"/>
          <p:nvPr/>
        </p:nvSpPr>
        <p:spPr>
          <a:xfrm>
            <a:off x="335600" y="856821"/>
            <a:ext cx="78805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DB3C0"/>
                </a:solidFill>
                <a:latin typeface="Avenir Next LT Pro" panose="020B0504020202020204" pitchFamily="34" charset="0"/>
              </a:rPr>
              <a:t>Collaborative Problem-Solving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1CED8AF-EF0F-A925-E898-A146752C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64" y="2438806"/>
            <a:ext cx="4942911" cy="49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A1127-6225-CD87-DFE7-8369B530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820529-4148-297F-B61C-E428E2011D13}"/>
              </a:ext>
            </a:extLst>
          </p:cNvPr>
          <p:cNvSpPr/>
          <p:nvPr/>
        </p:nvSpPr>
        <p:spPr>
          <a:xfrm>
            <a:off x="5138057" y="0"/>
            <a:ext cx="7053943" cy="6858000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431EA-834A-6D0C-6433-349C4600B869}"/>
              </a:ext>
            </a:extLst>
          </p:cNvPr>
          <p:cNvSpPr txBox="1"/>
          <p:nvPr/>
        </p:nvSpPr>
        <p:spPr>
          <a:xfrm>
            <a:off x="5617993" y="1228397"/>
            <a:ext cx="60940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venir Next LT Pro" panose="020B0504020202020204" pitchFamily="34" charset="0"/>
              </a:rPr>
              <a:t>🔗 </a:t>
            </a:r>
            <a:r>
              <a:rPr lang="en-US" sz="2000" b="1">
                <a:latin typeface="Avenir Next LT Pro" panose="020B0504020202020204" pitchFamily="34" charset="0"/>
              </a:rPr>
              <a:t>Network Creation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A strong network of partnerships creates an ecosystem that fosters continuous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By working with suppliers, customers, and even competitors, companies build dynamic environments where new ideas thrive.</a:t>
            </a:r>
          </a:p>
          <a:p>
            <a:r>
              <a:rPr lang="en-US" sz="2000">
                <a:latin typeface="Avenir Next LT Pro" panose="020B0504020202020204" pitchFamily="34" charset="0"/>
              </a:rPr>
              <a:t>🌍 </a:t>
            </a:r>
            <a:r>
              <a:rPr lang="en-US" sz="2000" b="1">
                <a:latin typeface="Avenir Next LT Pro" panose="020B0504020202020204" pitchFamily="34" charset="0"/>
              </a:rPr>
              <a:t>Cross-Industry Innovations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Some of the most groundbreaking innovations occur when companies from different industries collaborate.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For example, a tech firm working with a healthcare company can lead to revolutionary medical advancements, such as wearable health monitoring devices.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7D6D-1B36-1352-2BB8-AD917EAB7DBD}"/>
              </a:ext>
            </a:extLst>
          </p:cNvPr>
          <p:cNvSpPr txBox="1"/>
          <p:nvPr/>
        </p:nvSpPr>
        <p:spPr>
          <a:xfrm>
            <a:off x="146109" y="122839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9DB3C0"/>
                </a:solidFill>
                <a:latin typeface="Avenir Next LT Pro" panose="020B0504020202020204" pitchFamily="34" charset="0"/>
              </a:rPr>
              <a:t>Innovation Ecosystem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B1825-CBA9-86BF-87D9-95FA02159DFF}"/>
              </a:ext>
            </a:extLst>
          </p:cNvPr>
          <p:cNvSpPr/>
          <p:nvPr/>
        </p:nvSpPr>
        <p:spPr>
          <a:xfrm>
            <a:off x="348343" y="2619491"/>
            <a:ext cx="4048520" cy="3795823"/>
          </a:xfrm>
          <a:prstGeom prst="rect">
            <a:avLst/>
          </a:prstGeom>
          <a:blipFill dpi="0" rotWithShape="0">
            <a:blip r:embed="rId2"/>
            <a:srcRect/>
            <a:stretch>
              <a:fillRect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4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91124-263F-5399-BB06-A183288D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B0EFD-6212-020D-E324-C4A63EF69F47}"/>
              </a:ext>
            </a:extLst>
          </p:cNvPr>
          <p:cNvSpPr txBox="1"/>
          <p:nvPr/>
        </p:nvSpPr>
        <p:spPr>
          <a:xfrm>
            <a:off x="5036865" y="2071071"/>
            <a:ext cx="60940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Strategic alliances provide access to expertise, new technologies, and market expansion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These partnerships reduce costs, shorten time to market, and improve risk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Companies that collaborate effectively can strengthen their competitive position and drive industry-leading innovation.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💭 </a:t>
            </a:r>
            <a:r>
              <a:rPr lang="en-US" i="1" dirty="0">
                <a:latin typeface="Avenir Next LT Pro" panose="020B0504020202020204" pitchFamily="34" charset="0"/>
              </a:rPr>
              <a:t>"How can your organization leverage strategic alliances for innovation?"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8787EC19-2AFC-E1F9-0D9D-50218631A936}"/>
              </a:ext>
            </a:extLst>
          </p:cNvPr>
          <p:cNvSpPr/>
          <p:nvPr/>
        </p:nvSpPr>
        <p:spPr>
          <a:xfrm>
            <a:off x="0" y="0"/>
            <a:ext cx="4491613" cy="6858000"/>
          </a:xfrm>
          <a:prstGeom prst="flowChartDelay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0A8B-D25B-9B1E-F93D-CC673011E3B3}"/>
              </a:ext>
            </a:extLst>
          </p:cNvPr>
          <p:cNvSpPr txBox="1"/>
          <p:nvPr/>
        </p:nvSpPr>
        <p:spPr>
          <a:xfrm>
            <a:off x="6571623" y="1262702"/>
            <a:ext cx="3024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536E83"/>
                </a:solidFill>
                <a:latin typeface="Avenir Next LT Pro" panose="020B05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7302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054B3-97A4-802D-6E94-0CC8562C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5ABB35-1AF9-DDF1-F710-2C1A22494B59}"/>
              </a:ext>
            </a:extLst>
          </p:cNvPr>
          <p:cNvSpPr/>
          <p:nvPr/>
        </p:nvSpPr>
        <p:spPr>
          <a:xfrm>
            <a:off x="-1745096" y="1067802"/>
            <a:ext cx="11838518" cy="4327910"/>
          </a:xfrm>
          <a:prstGeom prst="roundRect">
            <a:avLst>
              <a:gd name="adj" fmla="val 50000"/>
            </a:avLst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570D2-FA32-B594-C204-804EA520F1EB}"/>
              </a:ext>
            </a:extLst>
          </p:cNvPr>
          <p:cNvSpPr/>
          <p:nvPr/>
        </p:nvSpPr>
        <p:spPr>
          <a:xfrm>
            <a:off x="0" y="5595772"/>
            <a:ext cx="12192000" cy="847165"/>
          </a:xfrm>
          <a:prstGeom prst="rect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F0154-37B0-C81B-14E4-A3014D702BA0}"/>
              </a:ext>
            </a:extLst>
          </p:cNvPr>
          <p:cNvSpPr txBox="1"/>
          <p:nvPr/>
        </p:nvSpPr>
        <p:spPr>
          <a:xfrm>
            <a:off x="697310" y="5485772"/>
            <a:ext cx="5262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Next LT Pro" panose="020B0504020202020204" pitchFamily="34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635A8-1BEB-CA8B-66C1-6DCA63C36469}"/>
              </a:ext>
            </a:extLst>
          </p:cNvPr>
          <p:cNvSpPr txBox="1"/>
          <p:nvPr/>
        </p:nvSpPr>
        <p:spPr>
          <a:xfrm>
            <a:off x="697310" y="5980917"/>
            <a:ext cx="6736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For you attention</a:t>
            </a:r>
          </a:p>
        </p:txBody>
      </p:sp>
      <p:pic>
        <p:nvPicPr>
          <p:cNvPr id="1026" name="Picture 2" descr="Best Premium Sales analysis by employee Illustration download in PNG ...">
            <a:extLst>
              <a:ext uri="{FF2B5EF4-FFF2-40B4-BE49-F238E27FC236}">
                <a16:creationId xmlns:a16="http://schemas.microsoft.com/office/drawing/2014/main" id="{A1468347-EF47-9138-36BC-233D681F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939" y="2481560"/>
            <a:ext cx="4819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10C82668-7A29-D873-E733-52E9D3C72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48" y="1243898"/>
            <a:ext cx="860073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Access to New Ideas and Expertise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: Chapter 5, "Sources of Innovation," explores how organizations can tap into external knowledge and collaborate with partners to foster innovation. ​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  <a:hlinkClick r:id="rId3"/>
              </a:rPr>
              <a:t>renessans-edu.uz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" panose="020B05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Reducing Time to Market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: Chapter 11, "Managing the New Product Development Process," discusses strategies for accelerating product development cycles to bring innovations to market more swiftly. 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Cost Savings through Collaboration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: Chapter 8, "Networks and Innovation," examines how forming strategic alliances and networks can lead to shared resources and cost efficiencies in the innovation process. 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Accessing New Markets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: Chapter 13, "Innovation Strategies," includes insights on leveraging partnerships to enter and establish a presence in new markets. 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Risk Sharing and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: Chapter 9, "Risk and Uncertainty in Innovation," addresses how collaborative ventures can distribute and mitigate risks associated with new product development.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0065B-F9D3-A3A5-FE67-A4E31F2A7D29}"/>
              </a:ext>
            </a:extLst>
          </p:cNvPr>
          <p:cNvSpPr txBox="1"/>
          <p:nvPr/>
        </p:nvSpPr>
        <p:spPr>
          <a:xfrm>
            <a:off x="728292" y="509519"/>
            <a:ext cx="2843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9DB3C0"/>
                </a:solidFill>
                <a:latin typeface="Avenir Next LT Pro" panose="020B0504020202020204" pitchFamily="34" charset="0"/>
              </a:rPr>
              <a:t>CITATIONS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C1404-0F0D-2DCB-6A28-A69901E4B27D}"/>
              </a:ext>
            </a:extLst>
          </p:cNvPr>
          <p:cNvSpPr txBox="1"/>
          <p:nvPr/>
        </p:nvSpPr>
        <p:spPr>
          <a:xfrm>
            <a:off x="3352801" y="425966"/>
            <a:ext cx="674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Innovation Management and New Product Development by Paul Trout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394132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9112CC-465D-700A-0CEB-127C00D90A50}"/>
              </a:ext>
            </a:extLst>
          </p:cNvPr>
          <p:cNvSpPr txBox="1"/>
          <p:nvPr/>
        </p:nvSpPr>
        <p:spPr>
          <a:xfrm>
            <a:off x="721985" y="2407448"/>
            <a:ext cx="7059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🔹 In today's highly competitive business environment, companies need to innovate continuously to stay ahead. However, innovation often requires significant resources, expertise, and time.</a:t>
            </a:r>
            <a:br>
              <a:rPr lang="en-US">
                <a:latin typeface="Avenir Next LT Pro" panose="020B0504020202020204" pitchFamily="34" charset="0"/>
              </a:rPr>
            </a:br>
            <a:r>
              <a:rPr lang="en-US">
                <a:latin typeface="Avenir Next LT Pro" panose="020B0504020202020204" pitchFamily="34" charset="0"/>
              </a:rPr>
              <a:t>🔹 Strategic alliances allow organizations to collaborate with other companies to share knowledge, technology, and resources, making innovation more efficient and cost-effective.</a:t>
            </a:r>
            <a:br>
              <a:rPr lang="en-US">
                <a:latin typeface="Avenir Next LT Pro" panose="020B0504020202020204" pitchFamily="34" charset="0"/>
              </a:rPr>
            </a:br>
            <a:r>
              <a:rPr lang="en-US">
                <a:latin typeface="Avenir Next LT Pro" panose="020B0504020202020204" pitchFamily="34" charset="0"/>
              </a:rPr>
              <a:t>🔹 By forming partnerships, companies can develop new products, enter new markets, and reduce the risks associated with innovation.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3E014-9274-4D9A-EF85-EEEEF4707754}"/>
              </a:ext>
            </a:extLst>
          </p:cNvPr>
          <p:cNvSpPr/>
          <p:nvPr/>
        </p:nvSpPr>
        <p:spPr>
          <a:xfrm>
            <a:off x="0" y="0"/>
            <a:ext cx="12192000" cy="1979271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latin typeface="Avenir Next LT Pro" panose="020B0504020202020204" pitchFamily="34" charset="0"/>
              </a:rPr>
              <a:t>   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62AE76-D8A4-7238-EABE-B08633682A3E}"/>
              </a:ext>
            </a:extLst>
          </p:cNvPr>
          <p:cNvSpPr/>
          <p:nvPr/>
        </p:nvSpPr>
        <p:spPr>
          <a:xfrm>
            <a:off x="8055979" y="623026"/>
            <a:ext cx="3865011" cy="5773993"/>
          </a:xfrm>
          <a:prstGeom prst="roundRect">
            <a:avLst>
              <a:gd name="adj" fmla="val 4236"/>
            </a:avLst>
          </a:prstGeom>
          <a:blipFill dpi="0" rotWithShape="0">
            <a:blip r:embed="rId2"/>
            <a:srcRect/>
            <a:stretch>
              <a:fillRect l="-3000" r="-7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FDE89B-D994-B204-2588-CDADC51F2C5D}"/>
              </a:ext>
            </a:extLst>
          </p:cNvPr>
          <p:cNvSpPr/>
          <p:nvPr/>
        </p:nvSpPr>
        <p:spPr>
          <a:xfrm>
            <a:off x="7260235" y="1016897"/>
            <a:ext cx="1591488" cy="1585400"/>
          </a:xfrm>
          <a:prstGeom prst="ellipse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7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C2C37-A503-9171-DD79-34D79F13EC83}"/>
              </a:ext>
            </a:extLst>
          </p:cNvPr>
          <p:cNvSpPr txBox="1"/>
          <p:nvPr/>
        </p:nvSpPr>
        <p:spPr>
          <a:xfrm>
            <a:off x="4667491" y="1753564"/>
            <a:ext cx="70383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💡 </a:t>
            </a:r>
            <a:r>
              <a:rPr lang="en-US" b="1">
                <a:latin typeface="Avenir Next LT Pro" panose="020B0504020202020204" pitchFamily="34" charset="0"/>
              </a:rPr>
              <a:t>Cross-Pollination of Knowledge</a:t>
            </a:r>
            <a:endParaRPr lang="en-US">
              <a:latin typeface="Avenir Next LT Pro" panose="020B0504020202020204" pitchFamily="34" charset="0"/>
            </a:endParaRPr>
          </a:p>
          <a:p>
            <a:r>
              <a:rPr lang="en-US">
                <a:latin typeface="Avenir Next LT Pro" panose="020B0504020202020204" pitchFamily="34" charset="0"/>
              </a:rPr>
              <a:t>When companies partner, they gain access to each other's expertise, knowledge, and skills.</a:t>
            </a:r>
          </a:p>
          <a:p>
            <a:r>
              <a:rPr lang="en-US">
                <a:latin typeface="Avenir Next LT Pro" panose="020B0504020202020204" pitchFamily="34" charset="0"/>
              </a:rPr>
              <a:t>These alliances create a space for brainstorming and collaboration, leading to new ideas and unique innovations.</a:t>
            </a:r>
          </a:p>
          <a:p>
            <a:r>
              <a:rPr lang="en-US">
                <a:latin typeface="Avenir Next LT Pro" panose="020B0504020202020204" pitchFamily="34" charset="0"/>
              </a:rPr>
              <a:t>Employees from different organizations bring fresh perspectives that help solve complex problems.</a:t>
            </a:r>
          </a:p>
          <a:p>
            <a:r>
              <a:rPr lang="en-US">
                <a:latin typeface="Avenir Next LT Pro" panose="020B0504020202020204" pitchFamily="34" charset="0"/>
              </a:rPr>
              <a:t>🔬 </a:t>
            </a:r>
            <a:r>
              <a:rPr lang="en-US" b="1">
                <a:latin typeface="Avenir Next LT Pro" panose="020B0504020202020204" pitchFamily="34" charset="0"/>
              </a:rPr>
              <a:t>Specialized Knowledge</a:t>
            </a:r>
            <a:endParaRPr lang="en-US">
              <a:latin typeface="Avenir Next LT Pro" panose="020B0504020202020204" pitchFamily="34" charset="0"/>
            </a:endParaRPr>
          </a:p>
          <a:p>
            <a:r>
              <a:rPr lang="en-US">
                <a:latin typeface="Avenir Next LT Pro" panose="020B0504020202020204" pitchFamily="34" charset="0"/>
              </a:rPr>
              <a:t>Many industries require specialized technical or domain knowledge to develop innovative solutions.</a:t>
            </a:r>
          </a:p>
          <a:p>
            <a:r>
              <a:rPr lang="en-US">
                <a:latin typeface="Avenir Next LT Pro" panose="020B0504020202020204" pitchFamily="34" charset="0"/>
              </a:rPr>
              <a:t>One company may have cutting-edge technology, while the other has deep market insights, creating a perfect combination for innovation.</a:t>
            </a:r>
          </a:p>
          <a:p>
            <a:r>
              <a:rPr lang="en-US">
                <a:latin typeface="Avenir Next LT Pro" panose="020B0504020202020204" pitchFamily="34" charset="0"/>
              </a:rPr>
              <a:t>Partnerships between technology firms and market leaders can result in disruptive innovations that shape the industry.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92C3B6-4B34-DC0F-F79C-A69C36217B03}"/>
              </a:ext>
            </a:extLst>
          </p:cNvPr>
          <p:cNvSpPr/>
          <p:nvPr/>
        </p:nvSpPr>
        <p:spPr>
          <a:xfrm>
            <a:off x="162046" y="1551008"/>
            <a:ext cx="4247908" cy="7824486"/>
          </a:xfrm>
          <a:prstGeom prst="roundRect">
            <a:avLst>
              <a:gd name="adj" fmla="val 50000"/>
            </a:avLst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151620-1F32-6226-C6AA-8F8D9D455D03}"/>
              </a:ext>
            </a:extLst>
          </p:cNvPr>
          <p:cNvSpPr/>
          <p:nvPr/>
        </p:nvSpPr>
        <p:spPr>
          <a:xfrm>
            <a:off x="306729" y="1753564"/>
            <a:ext cx="3958541" cy="3906456"/>
          </a:xfrm>
          <a:prstGeom prst="ellipse">
            <a:avLst/>
          </a:prstGeom>
          <a:blipFill dpi="0" rotWithShape="1">
            <a:blip r:embed="rId2"/>
            <a:srcRect/>
            <a:stretch>
              <a:fillRect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6117A-65C2-E853-5FB9-0E0BBD138934}"/>
              </a:ext>
            </a:extLst>
          </p:cNvPr>
          <p:cNvSpPr txBox="1"/>
          <p:nvPr/>
        </p:nvSpPr>
        <p:spPr>
          <a:xfrm>
            <a:off x="1792629" y="590457"/>
            <a:ext cx="86067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DB3C0"/>
                </a:solidFill>
                <a:latin typeface="Avenir Next LT Pro" panose="020B0504020202020204" pitchFamily="34" charset="0"/>
              </a:rPr>
              <a:t>New Ideas and Expertise Access</a:t>
            </a:r>
          </a:p>
        </p:txBody>
      </p:sp>
    </p:spTree>
    <p:extLst>
      <p:ext uri="{BB962C8B-B14F-4D97-AF65-F5344CB8AC3E}">
        <p14:creationId xmlns:p14="http://schemas.microsoft.com/office/powerpoint/2010/main" val="364222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4D113CA-1A21-8595-1429-E22D2D9E67FE}"/>
              </a:ext>
            </a:extLst>
          </p:cNvPr>
          <p:cNvSpPr/>
          <p:nvPr/>
        </p:nvSpPr>
        <p:spPr>
          <a:xfrm>
            <a:off x="7760826" y="3185932"/>
            <a:ext cx="6094070" cy="5633978"/>
          </a:xfrm>
          <a:prstGeom prst="ellipse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C943D8-D754-CAA6-01E9-540746334F04}"/>
              </a:ext>
            </a:extLst>
          </p:cNvPr>
          <p:cNvSpPr/>
          <p:nvPr/>
        </p:nvSpPr>
        <p:spPr>
          <a:xfrm>
            <a:off x="208343" y="958735"/>
            <a:ext cx="8692587" cy="5445296"/>
          </a:xfrm>
          <a:prstGeom prst="roundRect">
            <a:avLst>
              <a:gd name="adj" fmla="val 6677"/>
            </a:avLst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F9475-D687-8CCA-C03F-040DA237A83C}"/>
              </a:ext>
            </a:extLst>
          </p:cNvPr>
          <p:cNvSpPr txBox="1"/>
          <p:nvPr/>
        </p:nvSpPr>
        <p:spPr>
          <a:xfrm>
            <a:off x="789971" y="1533494"/>
            <a:ext cx="60940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🚀 </a:t>
            </a:r>
            <a:r>
              <a:rPr lang="en-US" b="1">
                <a:solidFill>
                  <a:schemeClr val="bg1"/>
                </a:solidFill>
                <a:latin typeface="Avenir Next LT Pro" panose="020B0504020202020204" pitchFamily="34" charset="0"/>
              </a:rPr>
              <a:t>Shared Resources and Capabilities</a:t>
            </a:r>
            <a:endParaRPr lang="en-US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Strategic alliances enable companies to combine their research and development (R&amp;D) efforts, technology, and financial resources to accelerate product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Working together allows faster prototyping, testing, and product launches, reducing the time required to bring innovations to market.</a:t>
            </a:r>
          </a:p>
          <a:p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⚠ </a:t>
            </a:r>
            <a:r>
              <a:rPr lang="en-US" b="1">
                <a:solidFill>
                  <a:schemeClr val="bg1"/>
                </a:solidFill>
                <a:latin typeface="Avenir Next LT Pro" panose="020B0504020202020204" pitchFamily="34" charset="0"/>
              </a:rPr>
              <a:t>Risk Mitigation</a:t>
            </a:r>
            <a:endParaRPr lang="en-US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Developing new products or services involves financial and operational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By sharing resources, the financial burden is divided, allowing companies to undertake ambitious innovation projects that may have been too risky alone.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venir Next LT Pro" panose="020B0504020202020204" pitchFamily="34" charset="0"/>
              </a:rPr>
              <a:t>This collaboration ensures that even smaller firms can participate in large-scale innovations.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5FBA4B-48E2-889B-69F1-F1B7E9D2D525}"/>
              </a:ext>
            </a:extLst>
          </p:cNvPr>
          <p:cNvSpPr/>
          <p:nvPr/>
        </p:nvSpPr>
        <p:spPr>
          <a:xfrm>
            <a:off x="-1215342" y="-75336"/>
            <a:ext cx="9201874" cy="1342663"/>
          </a:xfrm>
          <a:prstGeom prst="roundRect">
            <a:avLst>
              <a:gd name="adj" fmla="val 50000"/>
            </a:avLst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FA2CA-CD0F-8693-61EA-53E733F36ED6}"/>
              </a:ext>
            </a:extLst>
          </p:cNvPr>
          <p:cNvSpPr txBox="1"/>
          <p:nvPr/>
        </p:nvSpPr>
        <p:spPr>
          <a:xfrm>
            <a:off x="578734" y="300941"/>
            <a:ext cx="6921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9DB3C0"/>
                </a:solidFill>
                <a:latin typeface="Avenir Next LT Pro" panose="020B0504020202020204" pitchFamily="34" charset="0"/>
              </a:rPr>
              <a:t>Shorter Time to Market</a:t>
            </a:r>
          </a:p>
          <a:p>
            <a:endParaRPr lang="en-US" sz="4000">
              <a:solidFill>
                <a:srgbClr val="9DB3C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92C7B1-3803-D706-A926-B3D2E1FF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2099"/>
            <a:ext cx="5772149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duct release - Free business and finance icons">
            <a:extLst>
              <a:ext uri="{FF2B5EF4-FFF2-40B4-BE49-F238E27FC236}">
                <a16:creationId xmlns:a16="http://schemas.microsoft.com/office/drawing/2014/main" id="{BB112E23-2430-4BDA-FFAA-29CA44D7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24" y="3185932"/>
            <a:ext cx="937499" cy="9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3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E188AD0-BBA4-3EA2-4245-9477B3CE47BE}"/>
              </a:ext>
            </a:extLst>
          </p:cNvPr>
          <p:cNvSpPr/>
          <p:nvPr/>
        </p:nvSpPr>
        <p:spPr>
          <a:xfrm>
            <a:off x="5011837" y="3912243"/>
            <a:ext cx="8762036" cy="6881151"/>
          </a:xfrm>
          <a:prstGeom prst="ellipse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59E9E-7B8D-3A82-F202-CF924E50B80F}"/>
              </a:ext>
            </a:extLst>
          </p:cNvPr>
          <p:cNvSpPr txBox="1"/>
          <p:nvPr/>
        </p:nvSpPr>
        <p:spPr>
          <a:xfrm>
            <a:off x="615291" y="1848558"/>
            <a:ext cx="60940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💰 </a:t>
            </a:r>
            <a:r>
              <a:rPr lang="en-US" b="1">
                <a:latin typeface="Avenir Next LT Pro" panose="020B0504020202020204" pitchFamily="34" charset="0"/>
              </a:rPr>
              <a:t>Shared Costs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Innovation, especially in areas like research, development, and technology acquisition, requires significant investment.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Strategic alliances distribute these costs among multiple organizations, making it more affordable for each partner.</a:t>
            </a:r>
          </a:p>
          <a:p>
            <a:r>
              <a:rPr lang="en-US">
                <a:latin typeface="Avenir Next LT Pro" panose="020B0504020202020204" pitchFamily="34" charset="0"/>
              </a:rPr>
              <a:t>📉 </a:t>
            </a:r>
            <a:r>
              <a:rPr lang="en-US" b="1">
                <a:latin typeface="Avenir Next LT Pro" panose="020B0504020202020204" pitchFamily="34" charset="0"/>
              </a:rPr>
              <a:t>Economies of Scale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Collaborating organizations benefit from economies of scale by reducing per-unit costs of development and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By leveraging each other's manufacturing, logistics, or distribution networks, companies can optimize costs and increase efficiency.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C5C12-D607-C183-64C5-0447B89935AF}"/>
              </a:ext>
            </a:extLst>
          </p:cNvPr>
          <p:cNvGrpSpPr/>
          <p:nvPr/>
        </p:nvGrpSpPr>
        <p:grpSpPr>
          <a:xfrm>
            <a:off x="-966486" y="5804703"/>
            <a:ext cx="2129742" cy="2106593"/>
            <a:chOff x="8044405" y="937549"/>
            <a:chExt cx="2824223" cy="28010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78BBE0-C8DB-4746-47FA-8EE56600BF15}"/>
                </a:ext>
              </a:extLst>
            </p:cNvPr>
            <p:cNvSpPr/>
            <p:nvPr/>
          </p:nvSpPr>
          <p:spPr>
            <a:xfrm>
              <a:off x="8044405" y="937549"/>
              <a:ext cx="2824223" cy="2801074"/>
            </a:xfrm>
            <a:prstGeom prst="ellipse">
              <a:avLst/>
            </a:prstGeom>
            <a:solidFill>
              <a:srgbClr val="536E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59D413-99D4-11F7-A2D1-D30BA97F9221}"/>
                </a:ext>
              </a:extLst>
            </p:cNvPr>
            <p:cNvSpPr/>
            <p:nvPr/>
          </p:nvSpPr>
          <p:spPr>
            <a:xfrm>
              <a:off x="8479420" y="1355202"/>
              <a:ext cx="1954191" cy="1965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B8494-C2B4-3DDE-C5E2-654C51E3B19B}"/>
              </a:ext>
            </a:extLst>
          </p:cNvPr>
          <p:cNvGrpSpPr/>
          <p:nvPr/>
        </p:nvGrpSpPr>
        <p:grpSpPr>
          <a:xfrm>
            <a:off x="11127129" y="-1053297"/>
            <a:ext cx="2129742" cy="2106593"/>
            <a:chOff x="8044405" y="937549"/>
            <a:chExt cx="2824223" cy="280107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51FD92-E1C6-9813-B6E6-4EF68AAF86F7}"/>
                </a:ext>
              </a:extLst>
            </p:cNvPr>
            <p:cNvSpPr/>
            <p:nvPr/>
          </p:nvSpPr>
          <p:spPr>
            <a:xfrm>
              <a:off x="8044405" y="937549"/>
              <a:ext cx="2824223" cy="2801074"/>
            </a:xfrm>
            <a:prstGeom prst="ellipse">
              <a:avLst/>
            </a:prstGeom>
            <a:solidFill>
              <a:srgbClr val="536E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679DEC-BCE6-4600-27A2-2ABCDE73609D}"/>
                </a:ext>
              </a:extLst>
            </p:cNvPr>
            <p:cNvSpPr/>
            <p:nvPr/>
          </p:nvSpPr>
          <p:spPr>
            <a:xfrm>
              <a:off x="8479420" y="1355202"/>
              <a:ext cx="1954191" cy="1965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D478FA4-C3F2-CB19-CC64-93668CFC713F}"/>
              </a:ext>
            </a:extLst>
          </p:cNvPr>
          <p:cNvSpPr/>
          <p:nvPr/>
        </p:nvSpPr>
        <p:spPr>
          <a:xfrm>
            <a:off x="1291349" y="-472517"/>
            <a:ext cx="1000438" cy="945033"/>
          </a:xfrm>
          <a:prstGeom prst="ellipse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D8C79-3ADC-CEA5-D606-3C53F8EFB4E6}"/>
              </a:ext>
            </a:extLst>
          </p:cNvPr>
          <p:cNvSpPr txBox="1"/>
          <p:nvPr/>
        </p:nvSpPr>
        <p:spPr>
          <a:xfrm>
            <a:off x="615291" y="1140672"/>
            <a:ext cx="7367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DB3C0"/>
                </a:solidFill>
                <a:latin typeface="Avenir Next LT Pro" panose="020B0504020202020204" pitchFamily="34" charset="0"/>
              </a:rPr>
              <a:t>Cost Savings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E9742-EF3D-45AA-A697-2741E5C65676}"/>
              </a:ext>
            </a:extLst>
          </p:cNvPr>
          <p:cNvGrpSpPr/>
          <p:nvPr/>
        </p:nvGrpSpPr>
        <p:grpSpPr>
          <a:xfrm>
            <a:off x="5820697" y="360883"/>
            <a:ext cx="5987121" cy="6403711"/>
            <a:chOff x="6049895" y="360883"/>
            <a:chExt cx="5757923" cy="5757923"/>
          </a:xfrm>
        </p:grpSpPr>
        <p:pic>
          <p:nvPicPr>
            <p:cNvPr id="2054" name="Picture 6" descr="Laptop With Green Screen, Laptop, Green, Computer PNG and Vector with ...">
              <a:extLst>
                <a:ext uri="{FF2B5EF4-FFF2-40B4-BE49-F238E27FC236}">
                  <a16:creationId xmlns:a16="http://schemas.microsoft.com/office/drawing/2014/main" id="{2CB2101B-1C60-C92D-7449-6C0813B33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895" y="360883"/>
              <a:ext cx="5757923" cy="575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Your Guide to Cost Savings Analysis">
              <a:extLst>
                <a:ext uri="{FF2B5EF4-FFF2-40B4-BE49-F238E27FC236}">
                  <a16:creationId xmlns:a16="http://schemas.microsoft.com/office/drawing/2014/main" id="{F53D6C93-41DA-412F-0104-8C1F96101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1918" y="2176040"/>
              <a:ext cx="3313871" cy="199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133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272BB-F8A7-F0AF-593E-49E3F2678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454A2BB9-F7B5-6842-D86D-85516C60C819}"/>
              </a:ext>
            </a:extLst>
          </p:cNvPr>
          <p:cNvSpPr/>
          <p:nvPr/>
        </p:nvSpPr>
        <p:spPr>
          <a:xfrm rot="1501061">
            <a:off x="9958823" y="3922579"/>
            <a:ext cx="3820789" cy="3944817"/>
          </a:xfrm>
          <a:custGeom>
            <a:avLst/>
            <a:gdLst>
              <a:gd name="connsiteX0" fmla="*/ 0 w 3377682"/>
              <a:gd name="connsiteY0" fmla="*/ 1625117 h 3250233"/>
              <a:gd name="connsiteX1" fmla="*/ 1688841 w 3377682"/>
              <a:gd name="connsiteY1" fmla="*/ 0 h 3250233"/>
              <a:gd name="connsiteX2" fmla="*/ 3377682 w 3377682"/>
              <a:gd name="connsiteY2" fmla="*/ 1625117 h 3250233"/>
              <a:gd name="connsiteX3" fmla="*/ 1688841 w 3377682"/>
              <a:gd name="connsiteY3" fmla="*/ 3250234 h 3250233"/>
              <a:gd name="connsiteX4" fmla="*/ 0 w 3377682"/>
              <a:gd name="connsiteY4" fmla="*/ 1625117 h 3250233"/>
              <a:gd name="connsiteX0" fmla="*/ 0 w 3415005"/>
              <a:gd name="connsiteY0" fmla="*/ 1888132 h 3254571"/>
              <a:gd name="connsiteX1" fmla="*/ 1726164 w 3415005"/>
              <a:gd name="connsiteY1" fmla="*/ 1758 h 3254571"/>
              <a:gd name="connsiteX2" fmla="*/ 3415005 w 3415005"/>
              <a:gd name="connsiteY2" fmla="*/ 1626875 h 3254571"/>
              <a:gd name="connsiteX3" fmla="*/ 1726164 w 3415005"/>
              <a:gd name="connsiteY3" fmla="*/ 3251992 h 3254571"/>
              <a:gd name="connsiteX4" fmla="*/ 0 w 3415005"/>
              <a:gd name="connsiteY4" fmla="*/ 1888132 h 3254571"/>
              <a:gd name="connsiteX0" fmla="*/ 20241 w 3435246"/>
              <a:gd name="connsiteY0" fmla="*/ 2526363 h 3891977"/>
              <a:gd name="connsiteX1" fmla="*/ 859998 w 3435246"/>
              <a:gd name="connsiteY1" fmla="*/ 100257 h 3891977"/>
              <a:gd name="connsiteX2" fmla="*/ 1746405 w 3435246"/>
              <a:gd name="connsiteY2" fmla="*/ 639989 h 3891977"/>
              <a:gd name="connsiteX3" fmla="*/ 3435246 w 3435246"/>
              <a:gd name="connsiteY3" fmla="*/ 2265106 h 3891977"/>
              <a:gd name="connsiteX4" fmla="*/ 1746405 w 3435246"/>
              <a:gd name="connsiteY4" fmla="*/ 3890223 h 3891977"/>
              <a:gd name="connsiteX5" fmla="*/ 20241 w 3435246"/>
              <a:gd name="connsiteY5" fmla="*/ 2526363 h 3891977"/>
              <a:gd name="connsiteX0" fmla="*/ 15431 w 3430436"/>
              <a:gd name="connsiteY0" fmla="*/ 2526363 h 3891977"/>
              <a:gd name="connsiteX1" fmla="*/ 855188 w 3430436"/>
              <a:gd name="connsiteY1" fmla="*/ 100257 h 3891977"/>
              <a:gd name="connsiteX2" fmla="*/ 1741595 w 3430436"/>
              <a:gd name="connsiteY2" fmla="*/ 639989 h 3891977"/>
              <a:gd name="connsiteX3" fmla="*/ 3430436 w 3430436"/>
              <a:gd name="connsiteY3" fmla="*/ 2265106 h 3891977"/>
              <a:gd name="connsiteX4" fmla="*/ 1741595 w 3430436"/>
              <a:gd name="connsiteY4" fmla="*/ 3890223 h 3891977"/>
              <a:gd name="connsiteX5" fmla="*/ 15431 w 3430436"/>
              <a:gd name="connsiteY5" fmla="*/ 2526363 h 3891977"/>
              <a:gd name="connsiteX0" fmla="*/ 64564 w 3479569"/>
              <a:gd name="connsiteY0" fmla="*/ 2526363 h 3891580"/>
              <a:gd name="connsiteX1" fmla="*/ 417817 w 3479569"/>
              <a:gd name="connsiteY1" fmla="*/ 1539982 h 3891580"/>
              <a:gd name="connsiteX2" fmla="*/ 904321 w 3479569"/>
              <a:gd name="connsiteY2" fmla="*/ 100257 h 3891580"/>
              <a:gd name="connsiteX3" fmla="*/ 1790728 w 3479569"/>
              <a:gd name="connsiteY3" fmla="*/ 639989 h 3891580"/>
              <a:gd name="connsiteX4" fmla="*/ 3479569 w 3479569"/>
              <a:gd name="connsiteY4" fmla="*/ 2265106 h 3891580"/>
              <a:gd name="connsiteX5" fmla="*/ 1790728 w 3479569"/>
              <a:gd name="connsiteY5" fmla="*/ 3890223 h 3891580"/>
              <a:gd name="connsiteX6" fmla="*/ 64564 w 3479569"/>
              <a:gd name="connsiteY6" fmla="*/ 2526363 h 3891580"/>
              <a:gd name="connsiteX0" fmla="*/ 48375 w 3463380"/>
              <a:gd name="connsiteY0" fmla="*/ 2526363 h 3904882"/>
              <a:gd name="connsiteX1" fmla="*/ 401628 w 3463380"/>
              <a:gd name="connsiteY1" fmla="*/ 1539982 h 3904882"/>
              <a:gd name="connsiteX2" fmla="*/ 888132 w 3463380"/>
              <a:gd name="connsiteY2" fmla="*/ 100257 h 3904882"/>
              <a:gd name="connsiteX3" fmla="*/ 1774539 w 3463380"/>
              <a:gd name="connsiteY3" fmla="*/ 639989 h 3904882"/>
              <a:gd name="connsiteX4" fmla="*/ 3463380 w 3463380"/>
              <a:gd name="connsiteY4" fmla="*/ 2265106 h 3904882"/>
              <a:gd name="connsiteX5" fmla="*/ 1774539 w 3463380"/>
              <a:gd name="connsiteY5" fmla="*/ 3890223 h 3904882"/>
              <a:gd name="connsiteX6" fmla="*/ 194214 w 3463380"/>
              <a:gd name="connsiteY6" fmla="*/ 3037125 h 3904882"/>
              <a:gd name="connsiteX7" fmla="*/ 48375 w 3463380"/>
              <a:gd name="connsiteY7" fmla="*/ 2526363 h 3904882"/>
              <a:gd name="connsiteX0" fmla="*/ 192446 w 3607451"/>
              <a:gd name="connsiteY0" fmla="*/ 2526363 h 3944817"/>
              <a:gd name="connsiteX1" fmla="*/ 545699 w 3607451"/>
              <a:gd name="connsiteY1" fmla="*/ 1539982 h 3944817"/>
              <a:gd name="connsiteX2" fmla="*/ 1032203 w 3607451"/>
              <a:gd name="connsiteY2" fmla="*/ 100257 h 3944817"/>
              <a:gd name="connsiteX3" fmla="*/ 1918610 w 3607451"/>
              <a:gd name="connsiteY3" fmla="*/ 639989 h 3944817"/>
              <a:gd name="connsiteX4" fmla="*/ 3607451 w 3607451"/>
              <a:gd name="connsiteY4" fmla="*/ 2265106 h 3944817"/>
              <a:gd name="connsiteX5" fmla="*/ 1918610 w 3607451"/>
              <a:gd name="connsiteY5" fmla="*/ 3890223 h 3944817"/>
              <a:gd name="connsiteX6" fmla="*/ 126347 w 3607451"/>
              <a:gd name="connsiteY6" fmla="*/ 3465527 h 3944817"/>
              <a:gd name="connsiteX7" fmla="*/ 192446 w 3607451"/>
              <a:gd name="connsiteY7" fmla="*/ 2526363 h 3944817"/>
              <a:gd name="connsiteX0" fmla="*/ 9414 w 4041085"/>
              <a:gd name="connsiteY0" fmla="*/ 2793557 h 3944817"/>
              <a:gd name="connsiteX1" fmla="*/ 979333 w 4041085"/>
              <a:gd name="connsiteY1" fmla="*/ 1539982 h 3944817"/>
              <a:gd name="connsiteX2" fmla="*/ 1465837 w 4041085"/>
              <a:gd name="connsiteY2" fmla="*/ 100257 h 3944817"/>
              <a:gd name="connsiteX3" fmla="*/ 2352244 w 4041085"/>
              <a:gd name="connsiteY3" fmla="*/ 639989 h 3944817"/>
              <a:gd name="connsiteX4" fmla="*/ 4041085 w 4041085"/>
              <a:gd name="connsiteY4" fmla="*/ 2265106 h 3944817"/>
              <a:gd name="connsiteX5" fmla="*/ 2352244 w 4041085"/>
              <a:gd name="connsiteY5" fmla="*/ 3890223 h 3944817"/>
              <a:gd name="connsiteX6" fmla="*/ 559981 w 4041085"/>
              <a:gd name="connsiteY6" fmla="*/ 3465527 h 3944817"/>
              <a:gd name="connsiteX7" fmla="*/ 9414 w 4041085"/>
              <a:gd name="connsiteY7" fmla="*/ 2793557 h 3944817"/>
              <a:gd name="connsiteX0" fmla="*/ 21356 w 3820789"/>
              <a:gd name="connsiteY0" fmla="*/ 2849923 h 3944817"/>
              <a:gd name="connsiteX1" fmla="*/ 759037 w 3820789"/>
              <a:gd name="connsiteY1" fmla="*/ 1539982 h 3944817"/>
              <a:gd name="connsiteX2" fmla="*/ 1245541 w 3820789"/>
              <a:gd name="connsiteY2" fmla="*/ 100257 h 3944817"/>
              <a:gd name="connsiteX3" fmla="*/ 2131948 w 3820789"/>
              <a:gd name="connsiteY3" fmla="*/ 639989 h 3944817"/>
              <a:gd name="connsiteX4" fmla="*/ 3820789 w 3820789"/>
              <a:gd name="connsiteY4" fmla="*/ 2265106 h 3944817"/>
              <a:gd name="connsiteX5" fmla="*/ 2131948 w 3820789"/>
              <a:gd name="connsiteY5" fmla="*/ 3890223 h 3944817"/>
              <a:gd name="connsiteX6" fmla="*/ 339685 w 3820789"/>
              <a:gd name="connsiteY6" fmla="*/ 3465527 h 3944817"/>
              <a:gd name="connsiteX7" fmla="*/ 21356 w 3820789"/>
              <a:gd name="connsiteY7" fmla="*/ 2849923 h 39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0789" h="3944817">
                <a:moveTo>
                  <a:pt x="21356" y="2849923"/>
                </a:moveTo>
                <a:cubicBezTo>
                  <a:pt x="91248" y="2528999"/>
                  <a:pt x="619077" y="1944333"/>
                  <a:pt x="759037" y="1539982"/>
                </a:cubicBezTo>
                <a:cubicBezTo>
                  <a:pt x="898997" y="1135631"/>
                  <a:pt x="976139" y="361865"/>
                  <a:pt x="1245541" y="100257"/>
                </a:cubicBezTo>
                <a:cubicBezTo>
                  <a:pt x="1533235" y="-214139"/>
                  <a:pt x="1702740" y="279181"/>
                  <a:pt x="2131948" y="639989"/>
                </a:cubicBezTo>
                <a:cubicBezTo>
                  <a:pt x="2561156" y="1000797"/>
                  <a:pt x="3820789" y="1367579"/>
                  <a:pt x="3820789" y="2265106"/>
                </a:cubicBezTo>
                <a:cubicBezTo>
                  <a:pt x="3820789" y="3162633"/>
                  <a:pt x="2712132" y="3690153"/>
                  <a:pt x="2131948" y="3890223"/>
                </a:cubicBezTo>
                <a:cubicBezTo>
                  <a:pt x="1551764" y="4090293"/>
                  <a:pt x="627379" y="3692837"/>
                  <a:pt x="339685" y="3465527"/>
                </a:cubicBezTo>
                <a:cubicBezTo>
                  <a:pt x="51991" y="3238217"/>
                  <a:pt x="-48536" y="3170847"/>
                  <a:pt x="21356" y="2849923"/>
                </a:cubicBezTo>
                <a:close/>
              </a:path>
            </a:pathLst>
          </a:cu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B8C592-F9F8-389D-424B-F9846CE6D54C}"/>
              </a:ext>
            </a:extLst>
          </p:cNvPr>
          <p:cNvGrpSpPr/>
          <p:nvPr/>
        </p:nvGrpSpPr>
        <p:grpSpPr>
          <a:xfrm>
            <a:off x="10324142" y="-2848810"/>
            <a:ext cx="4719917" cy="4764742"/>
            <a:chOff x="1806389" y="1454523"/>
            <a:chExt cx="4719917" cy="47647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090E25-E902-BF51-5126-A03B0EDF7527}"/>
                </a:ext>
              </a:extLst>
            </p:cNvPr>
            <p:cNvSpPr/>
            <p:nvPr/>
          </p:nvSpPr>
          <p:spPr>
            <a:xfrm>
              <a:off x="1806389" y="1454523"/>
              <a:ext cx="4719917" cy="4764742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286E11-89DB-072B-B6AB-7F4D2BC88FC6}"/>
                </a:ext>
              </a:extLst>
            </p:cNvPr>
            <p:cNvSpPr/>
            <p:nvPr/>
          </p:nvSpPr>
          <p:spPr>
            <a:xfrm>
              <a:off x="2021541" y="1722344"/>
              <a:ext cx="4289611" cy="4229100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8E8301-56A8-85D2-C7B6-FF5E790DDB9E}"/>
                </a:ext>
              </a:extLst>
            </p:cNvPr>
            <p:cNvSpPr/>
            <p:nvPr/>
          </p:nvSpPr>
          <p:spPr>
            <a:xfrm>
              <a:off x="2330823" y="1923210"/>
              <a:ext cx="3702424" cy="3804956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5FA134-7A45-8191-810C-09E037E2EC4A}"/>
                </a:ext>
              </a:extLst>
            </p:cNvPr>
            <p:cNvSpPr/>
            <p:nvPr/>
          </p:nvSpPr>
          <p:spPr>
            <a:xfrm>
              <a:off x="2568388" y="2205319"/>
              <a:ext cx="3227294" cy="3307976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7AB230-A5AE-3132-4488-E03CB07FF9C1}"/>
                </a:ext>
              </a:extLst>
            </p:cNvPr>
            <p:cNvSpPr/>
            <p:nvPr/>
          </p:nvSpPr>
          <p:spPr>
            <a:xfrm>
              <a:off x="2810434" y="2507877"/>
              <a:ext cx="2711824" cy="2702860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3E4C43-B07A-6209-FE8A-42C19EB74D37}"/>
                </a:ext>
              </a:extLst>
            </p:cNvPr>
            <p:cNvSpPr/>
            <p:nvPr/>
          </p:nvSpPr>
          <p:spPr>
            <a:xfrm>
              <a:off x="3016622" y="2723028"/>
              <a:ext cx="2299447" cy="2205319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FAB999-276D-F068-FD4A-F54D812CAEA6}"/>
                </a:ext>
              </a:extLst>
            </p:cNvPr>
            <p:cNvSpPr/>
            <p:nvPr/>
          </p:nvSpPr>
          <p:spPr>
            <a:xfrm>
              <a:off x="3267635" y="2985247"/>
              <a:ext cx="1734669" cy="1680882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2C3A66C-6DC2-3A1D-5E67-518B55139A58}"/>
                </a:ext>
              </a:extLst>
            </p:cNvPr>
            <p:cNvSpPr/>
            <p:nvPr/>
          </p:nvSpPr>
          <p:spPr>
            <a:xfrm>
              <a:off x="3585879" y="3281081"/>
              <a:ext cx="1192311" cy="1089211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73540-EA64-5D34-1BD2-3B7094E25537}"/>
              </a:ext>
            </a:extLst>
          </p:cNvPr>
          <p:cNvGrpSpPr/>
          <p:nvPr/>
        </p:nvGrpSpPr>
        <p:grpSpPr>
          <a:xfrm>
            <a:off x="-437847" y="5752145"/>
            <a:ext cx="4719917" cy="4764742"/>
            <a:chOff x="1806389" y="1454523"/>
            <a:chExt cx="4719917" cy="476474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D3B381-EBFB-5540-261A-E11C18A06951}"/>
                </a:ext>
              </a:extLst>
            </p:cNvPr>
            <p:cNvSpPr/>
            <p:nvPr/>
          </p:nvSpPr>
          <p:spPr>
            <a:xfrm>
              <a:off x="1806389" y="1454523"/>
              <a:ext cx="4719917" cy="4764742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317FD9-F9F3-C0F6-0388-8FFBD547A8F6}"/>
                </a:ext>
              </a:extLst>
            </p:cNvPr>
            <p:cNvSpPr/>
            <p:nvPr/>
          </p:nvSpPr>
          <p:spPr>
            <a:xfrm>
              <a:off x="2021541" y="1722344"/>
              <a:ext cx="4289611" cy="4229100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AFA028-7AE3-9DD4-7A83-E374F5934962}"/>
                </a:ext>
              </a:extLst>
            </p:cNvPr>
            <p:cNvSpPr/>
            <p:nvPr/>
          </p:nvSpPr>
          <p:spPr>
            <a:xfrm>
              <a:off x="2330823" y="1923210"/>
              <a:ext cx="3702424" cy="3804956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EE2EF5-E665-1378-6F50-D722D596D2C0}"/>
                </a:ext>
              </a:extLst>
            </p:cNvPr>
            <p:cNvSpPr/>
            <p:nvPr/>
          </p:nvSpPr>
          <p:spPr>
            <a:xfrm>
              <a:off x="2568388" y="2205319"/>
              <a:ext cx="3227294" cy="3307976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096569-3C1A-5CAB-F4FD-2A372C8E23B3}"/>
                </a:ext>
              </a:extLst>
            </p:cNvPr>
            <p:cNvSpPr/>
            <p:nvPr/>
          </p:nvSpPr>
          <p:spPr>
            <a:xfrm>
              <a:off x="2810434" y="2507877"/>
              <a:ext cx="2711824" cy="2702860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406FF4-4645-83ED-FA17-17BC927DB450}"/>
                </a:ext>
              </a:extLst>
            </p:cNvPr>
            <p:cNvSpPr/>
            <p:nvPr/>
          </p:nvSpPr>
          <p:spPr>
            <a:xfrm>
              <a:off x="3016622" y="2723028"/>
              <a:ext cx="2299447" cy="2205319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5D14C3-2183-94F5-E70B-3C953397A8A3}"/>
                </a:ext>
              </a:extLst>
            </p:cNvPr>
            <p:cNvSpPr/>
            <p:nvPr/>
          </p:nvSpPr>
          <p:spPr>
            <a:xfrm>
              <a:off x="3267635" y="2985247"/>
              <a:ext cx="1734669" cy="1680882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EA4432-30D1-A1BB-B4CB-E2A7D5E21B68}"/>
                </a:ext>
              </a:extLst>
            </p:cNvPr>
            <p:cNvSpPr/>
            <p:nvPr/>
          </p:nvSpPr>
          <p:spPr>
            <a:xfrm>
              <a:off x="3585879" y="3281081"/>
              <a:ext cx="1192311" cy="1089211"/>
            </a:xfrm>
            <a:prstGeom prst="ellipse">
              <a:avLst/>
            </a:prstGeom>
            <a:noFill/>
            <a:ln w="53975">
              <a:solidFill>
                <a:srgbClr val="9DB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F4A98D-C7AF-504E-F72F-D087052A85F2}"/>
              </a:ext>
            </a:extLst>
          </p:cNvPr>
          <p:cNvSpPr txBox="1"/>
          <p:nvPr/>
        </p:nvSpPr>
        <p:spPr>
          <a:xfrm>
            <a:off x="1884229" y="1280451"/>
            <a:ext cx="95272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venir Next LT Pro" panose="020B0504020202020204" pitchFamily="34" charset="0"/>
              </a:rPr>
              <a:t>🌍 </a:t>
            </a:r>
            <a:r>
              <a:rPr lang="en-US" sz="2000" b="1">
                <a:latin typeface="Avenir Next LT Pro" panose="020B0504020202020204" pitchFamily="34" charset="0"/>
              </a:rPr>
              <a:t>Greater Reach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Many companies struggle to expand into new geographic regions or customer segments.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Strategic alliances allow organizations to leverage their partners' existing customer base and market presence.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This partnership enables companies to introduce innovative solutions tailored to new market needs.</a:t>
            </a:r>
          </a:p>
          <a:p>
            <a:r>
              <a:rPr lang="en-US" sz="2000">
                <a:latin typeface="Avenir Next LT Pro" panose="020B0504020202020204" pitchFamily="34" charset="0"/>
              </a:rPr>
              <a:t>🏛 </a:t>
            </a:r>
            <a:r>
              <a:rPr lang="en-US" sz="2000" b="1">
                <a:latin typeface="Avenir Next LT Pro" panose="020B0504020202020204" pitchFamily="34" charset="0"/>
              </a:rPr>
              <a:t>Local Knowledge and Relationships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Entering a new market requires understanding local regulations, consumer behaviors, and business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A local partner provides valuable insights and helps navigate challenges such as cultural differences and regulatory barriers.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This collaboration ensures that innovations are successfully adopted in diverse regions.</a:t>
            </a:r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88B57313-D4A1-27A4-49EB-5422B5265276}"/>
              </a:ext>
            </a:extLst>
          </p:cNvPr>
          <p:cNvSpPr/>
          <p:nvPr/>
        </p:nvSpPr>
        <p:spPr>
          <a:xfrm rot="11588212">
            <a:off x="-1666703" y="-1215022"/>
            <a:ext cx="3809521" cy="3944817"/>
          </a:xfrm>
          <a:custGeom>
            <a:avLst/>
            <a:gdLst>
              <a:gd name="connsiteX0" fmla="*/ 0 w 3377682"/>
              <a:gd name="connsiteY0" fmla="*/ 1625117 h 3250233"/>
              <a:gd name="connsiteX1" fmla="*/ 1688841 w 3377682"/>
              <a:gd name="connsiteY1" fmla="*/ 0 h 3250233"/>
              <a:gd name="connsiteX2" fmla="*/ 3377682 w 3377682"/>
              <a:gd name="connsiteY2" fmla="*/ 1625117 h 3250233"/>
              <a:gd name="connsiteX3" fmla="*/ 1688841 w 3377682"/>
              <a:gd name="connsiteY3" fmla="*/ 3250234 h 3250233"/>
              <a:gd name="connsiteX4" fmla="*/ 0 w 3377682"/>
              <a:gd name="connsiteY4" fmla="*/ 1625117 h 3250233"/>
              <a:gd name="connsiteX0" fmla="*/ 0 w 3415005"/>
              <a:gd name="connsiteY0" fmla="*/ 1888132 h 3254571"/>
              <a:gd name="connsiteX1" fmla="*/ 1726164 w 3415005"/>
              <a:gd name="connsiteY1" fmla="*/ 1758 h 3254571"/>
              <a:gd name="connsiteX2" fmla="*/ 3415005 w 3415005"/>
              <a:gd name="connsiteY2" fmla="*/ 1626875 h 3254571"/>
              <a:gd name="connsiteX3" fmla="*/ 1726164 w 3415005"/>
              <a:gd name="connsiteY3" fmla="*/ 3251992 h 3254571"/>
              <a:gd name="connsiteX4" fmla="*/ 0 w 3415005"/>
              <a:gd name="connsiteY4" fmla="*/ 1888132 h 3254571"/>
              <a:gd name="connsiteX0" fmla="*/ 20241 w 3435246"/>
              <a:gd name="connsiteY0" fmla="*/ 2526363 h 3891977"/>
              <a:gd name="connsiteX1" fmla="*/ 859998 w 3435246"/>
              <a:gd name="connsiteY1" fmla="*/ 100257 h 3891977"/>
              <a:gd name="connsiteX2" fmla="*/ 1746405 w 3435246"/>
              <a:gd name="connsiteY2" fmla="*/ 639989 h 3891977"/>
              <a:gd name="connsiteX3" fmla="*/ 3435246 w 3435246"/>
              <a:gd name="connsiteY3" fmla="*/ 2265106 h 3891977"/>
              <a:gd name="connsiteX4" fmla="*/ 1746405 w 3435246"/>
              <a:gd name="connsiteY4" fmla="*/ 3890223 h 3891977"/>
              <a:gd name="connsiteX5" fmla="*/ 20241 w 3435246"/>
              <a:gd name="connsiteY5" fmla="*/ 2526363 h 3891977"/>
              <a:gd name="connsiteX0" fmla="*/ 15431 w 3430436"/>
              <a:gd name="connsiteY0" fmla="*/ 2526363 h 3891977"/>
              <a:gd name="connsiteX1" fmla="*/ 855188 w 3430436"/>
              <a:gd name="connsiteY1" fmla="*/ 100257 h 3891977"/>
              <a:gd name="connsiteX2" fmla="*/ 1741595 w 3430436"/>
              <a:gd name="connsiteY2" fmla="*/ 639989 h 3891977"/>
              <a:gd name="connsiteX3" fmla="*/ 3430436 w 3430436"/>
              <a:gd name="connsiteY3" fmla="*/ 2265106 h 3891977"/>
              <a:gd name="connsiteX4" fmla="*/ 1741595 w 3430436"/>
              <a:gd name="connsiteY4" fmla="*/ 3890223 h 3891977"/>
              <a:gd name="connsiteX5" fmla="*/ 15431 w 3430436"/>
              <a:gd name="connsiteY5" fmla="*/ 2526363 h 3891977"/>
              <a:gd name="connsiteX0" fmla="*/ 64564 w 3479569"/>
              <a:gd name="connsiteY0" fmla="*/ 2526363 h 3891580"/>
              <a:gd name="connsiteX1" fmla="*/ 417817 w 3479569"/>
              <a:gd name="connsiteY1" fmla="*/ 1539982 h 3891580"/>
              <a:gd name="connsiteX2" fmla="*/ 904321 w 3479569"/>
              <a:gd name="connsiteY2" fmla="*/ 100257 h 3891580"/>
              <a:gd name="connsiteX3" fmla="*/ 1790728 w 3479569"/>
              <a:gd name="connsiteY3" fmla="*/ 639989 h 3891580"/>
              <a:gd name="connsiteX4" fmla="*/ 3479569 w 3479569"/>
              <a:gd name="connsiteY4" fmla="*/ 2265106 h 3891580"/>
              <a:gd name="connsiteX5" fmla="*/ 1790728 w 3479569"/>
              <a:gd name="connsiteY5" fmla="*/ 3890223 h 3891580"/>
              <a:gd name="connsiteX6" fmla="*/ 64564 w 3479569"/>
              <a:gd name="connsiteY6" fmla="*/ 2526363 h 3891580"/>
              <a:gd name="connsiteX0" fmla="*/ 48375 w 3463380"/>
              <a:gd name="connsiteY0" fmla="*/ 2526363 h 3904882"/>
              <a:gd name="connsiteX1" fmla="*/ 401628 w 3463380"/>
              <a:gd name="connsiteY1" fmla="*/ 1539982 h 3904882"/>
              <a:gd name="connsiteX2" fmla="*/ 888132 w 3463380"/>
              <a:gd name="connsiteY2" fmla="*/ 100257 h 3904882"/>
              <a:gd name="connsiteX3" fmla="*/ 1774539 w 3463380"/>
              <a:gd name="connsiteY3" fmla="*/ 639989 h 3904882"/>
              <a:gd name="connsiteX4" fmla="*/ 3463380 w 3463380"/>
              <a:gd name="connsiteY4" fmla="*/ 2265106 h 3904882"/>
              <a:gd name="connsiteX5" fmla="*/ 1774539 w 3463380"/>
              <a:gd name="connsiteY5" fmla="*/ 3890223 h 3904882"/>
              <a:gd name="connsiteX6" fmla="*/ 194214 w 3463380"/>
              <a:gd name="connsiteY6" fmla="*/ 3037125 h 3904882"/>
              <a:gd name="connsiteX7" fmla="*/ 48375 w 3463380"/>
              <a:gd name="connsiteY7" fmla="*/ 2526363 h 3904882"/>
              <a:gd name="connsiteX0" fmla="*/ 192446 w 3607451"/>
              <a:gd name="connsiteY0" fmla="*/ 2526363 h 3944817"/>
              <a:gd name="connsiteX1" fmla="*/ 545699 w 3607451"/>
              <a:gd name="connsiteY1" fmla="*/ 1539982 h 3944817"/>
              <a:gd name="connsiteX2" fmla="*/ 1032203 w 3607451"/>
              <a:gd name="connsiteY2" fmla="*/ 100257 h 3944817"/>
              <a:gd name="connsiteX3" fmla="*/ 1918610 w 3607451"/>
              <a:gd name="connsiteY3" fmla="*/ 639989 h 3944817"/>
              <a:gd name="connsiteX4" fmla="*/ 3607451 w 3607451"/>
              <a:gd name="connsiteY4" fmla="*/ 2265106 h 3944817"/>
              <a:gd name="connsiteX5" fmla="*/ 1918610 w 3607451"/>
              <a:gd name="connsiteY5" fmla="*/ 3890223 h 3944817"/>
              <a:gd name="connsiteX6" fmla="*/ 126347 w 3607451"/>
              <a:gd name="connsiteY6" fmla="*/ 3465527 h 3944817"/>
              <a:gd name="connsiteX7" fmla="*/ 192446 w 3607451"/>
              <a:gd name="connsiteY7" fmla="*/ 2526363 h 3944817"/>
              <a:gd name="connsiteX0" fmla="*/ 9414 w 4041085"/>
              <a:gd name="connsiteY0" fmla="*/ 2793557 h 3944817"/>
              <a:gd name="connsiteX1" fmla="*/ 979333 w 4041085"/>
              <a:gd name="connsiteY1" fmla="*/ 1539982 h 3944817"/>
              <a:gd name="connsiteX2" fmla="*/ 1465837 w 4041085"/>
              <a:gd name="connsiteY2" fmla="*/ 100257 h 3944817"/>
              <a:gd name="connsiteX3" fmla="*/ 2352244 w 4041085"/>
              <a:gd name="connsiteY3" fmla="*/ 639989 h 3944817"/>
              <a:gd name="connsiteX4" fmla="*/ 4041085 w 4041085"/>
              <a:gd name="connsiteY4" fmla="*/ 2265106 h 3944817"/>
              <a:gd name="connsiteX5" fmla="*/ 2352244 w 4041085"/>
              <a:gd name="connsiteY5" fmla="*/ 3890223 h 3944817"/>
              <a:gd name="connsiteX6" fmla="*/ 559981 w 4041085"/>
              <a:gd name="connsiteY6" fmla="*/ 3465527 h 3944817"/>
              <a:gd name="connsiteX7" fmla="*/ 9414 w 4041085"/>
              <a:gd name="connsiteY7" fmla="*/ 2793557 h 3944817"/>
              <a:gd name="connsiteX0" fmla="*/ 21356 w 3820789"/>
              <a:gd name="connsiteY0" fmla="*/ 2849923 h 3944817"/>
              <a:gd name="connsiteX1" fmla="*/ 759037 w 3820789"/>
              <a:gd name="connsiteY1" fmla="*/ 1539982 h 3944817"/>
              <a:gd name="connsiteX2" fmla="*/ 1245541 w 3820789"/>
              <a:gd name="connsiteY2" fmla="*/ 100257 h 3944817"/>
              <a:gd name="connsiteX3" fmla="*/ 2131948 w 3820789"/>
              <a:gd name="connsiteY3" fmla="*/ 639989 h 3944817"/>
              <a:gd name="connsiteX4" fmla="*/ 3820789 w 3820789"/>
              <a:gd name="connsiteY4" fmla="*/ 2265106 h 3944817"/>
              <a:gd name="connsiteX5" fmla="*/ 2131948 w 3820789"/>
              <a:gd name="connsiteY5" fmla="*/ 3890223 h 3944817"/>
              <a:gd name="connsiteX6" fmla="*/ 339685 w 3820789"/>
              <a:gd name="connsiteY6" fmla="*/ 3465527 h 3944817"/>
              <a:gd name="connsiteX7" fmla="*/ 21356 w 3820789"/>
              <a:gd name="connsiteY7" fmla="*/ 2849923 h 3944817"/>
              <a:gd name="connsiteX0" fmla="*/ 18212 w 3817645"/>
              <a:gd name="connsiteY0" fmla="*/ 2849923 h 3944817"/>
              <a:gd name="connsiteX1" fmla="*/ 706657 w 3817645"/>
              <a:gd name="connsiteY1" fmla="*/ 1188358 h 3944817"/>
              <a:gd name="connsiteX2" fmla="*/ 1242397 w 3817645"/>
              <a:gd name="connsiteY2" fmla="*/ 100257 h 3944817"/>
              <a:gd name="connsiteX3" fmla="*/ 2128804 w 3817645"/>
              <a:gd name="connsiteY3" fmla="*/ 639989 h 3944817"/>
              <a:gd name="connsiteX4" fmla="*/ 3817645 w 3817645"/>
              <a:gd name="connsiteY4" fmla="*/ 2265106 h 3944817"/>
              <a:gd name="connsiteX5" fmla="*/ 2128804 w 3817645"/>
              <a:gd name="connsiteY5" fmla="*/ 3890223 h 3944817"/>
              <a:gd name="connsiteX6" fmla="*/ 336541 w 3817645"/>
              <a:gd name="connsiteY6" fmla="*/ 3465527 h 3944817"/>
              <a:gd name="connsiteX7" fmla="*/ 18212 w 3817645"/>
              <a:gd name="connsiteY7" fmla="*/ 2849923 h 3944817"/>
              <a:gd name="connsiteX0" fmla="*/ 10088 w 3809521"/>
              <a:gd name="connsiteY0" fmla="*/ 2849923 h 3944817"/>
              <a:gd name="connsiteX1" fmla="*/ 564950 w 3809521"/>
              <a:gd name="connsiteY1" fmla="*/ 2268923 h 3944817"/>
              <a:gd name="connsiteX2" fmla="*/ 698533 w 3809521"/>
              <a:gd name="connsiteY2" fmla="*/ 1188358 h 3944817"/>
              <a:gd name="connsiteX3" fmla="*/ 1234273 w 3809521"/>
              <a:gd name="connsiteY3" fmla="*/ 100257 h 3944817"/>
              <a:gd name="connsiteX4" fmla="*/ 2120680 w 3809521"/>
              <a:gd name="connsiteY4" fmla="*/ 639989 h 3944817"/>
              <a:gd name="connsiteX5" fmla="*/ 3809521 w 3809521"/>
              <a:gd name="connsiteY5" fmla="*/ 2265106 h 3944817"/>
              <a:gd name="connsiteX6" fmla="*/ 2120680 w 3809521"/>
              <a:gd name="connsiteY6" fmla="*/ 3890223 h 3944817"/>
              <a:gd name="connsiteX7" fmla="*/ 328417 w 3809521"/>
              <a:gd name="connsiteY7" fmla="*/ 3465527 h 3944817"/>
              <a:gd name="connsiteX8" fmla="*/ 10088 w 3809521"/>
              <a:gd name="connsiteY8" fmla="*/ 2849923 h 39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9521" h="3944817">
                <a:moveTo>
                  <a:pt x="10088" y="2849923"/>
                </a:moveTo>
                <a:cubicBezTo>
                  <a:pt x="49510" y="2650489"/>
                  <a:pt x="450209" y="2545850"/>
                  <a:pt x="564950" y="2268923"/>
                </a:cubicBezTo>
                <a:cubicBezTo>
                  <a:pt x="679691" y="1991996"/>
                  <a:pt x="544547" y="1528509"/>
                  <a:pt x="698533" y="1188358"/>
                </a:cubicBezTo>
                <a:cubicBezTo>
                  <a:pt x="852519" y="848207"/>
                  <a:pt x="964871" y="361865"/>
                  <a:pt x="1234273" y="100257"/>
                </a:cubicBezTo>
                <a:cubicBezTo>
                  <a:pt x="1521967" y="-214139"/>
                  <a:pt x="1691472" y="279181"/>
                  <a:pt x="2120680" y="639989"/>
                </a:cubicBezTo>
                <a:cubicBezTo>
                  <a:pt x="2549888" y="1000797"/>
                  <a:pt x="3809521" y="1367579"/>
                  <a:pt x="3809521" y="2265106"/>
                </a:cubicBezTo>
                <a:cubicBezTo>
                  <a:pt x="3809521" y="3162633"/>
                  <a:pt x="2700864" y="3690153"/>
                  <a:pt x="2120680" y="3890223"/>
                </a:cubicBezTo>
                <a:cubicBezTo>
                  <a:pt x="1540496" y="4090293"/>
                  <a:pt x="616111" y="3692837"/>
                  <a:pt x="328417" y="3465527"/>
                </a:cubicBezTo>
                <a:cubicBezTo>
                  <a:pt x="40723" y="3238217"/>
                  <a:pt x="-29334" y="3049357"/>
                  <a:pt x="10088" y="2849923"/>
                </a:cubicBezTo>
                <a:close/>
              </a:path>
            </a:pathLst>
          </a:cu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BF7B3-505D-C0D9-AAD6-49383808F2AD}"/>
              </a:ext>
            </a:extLst>
          </p:cNvPr>
          <p:cNvSpPr txBox="1"/>
          <p:nvPr/>
        </p:nvSpPr>
        <p:spPr>
          <a:xfrm>
            <a:off x="1922112" y="572565"/>
            <a:ext cx="8329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DB3C0"/>
                </a:solidFill>
                <a:latin typeface="Avenir Next LT Pro" panose="020B0504020202020204" pitchFamily="34" charset="0"/>
              </a:rPr>
              <a:t>Access to New Markets</a:t>
            </a:r>
          </a:p>
        </p:txBody>
      </p:sp>
    </p:spTree>
    <p:extLst>
      <p:ext uri="{BB962C8B-B14F-4D97-AF65-F5344CB8AC3E}">
        <p14:creationId xmlns:p14="http://schemas.microsoft.com/office/powerpoint/2010/main" val="150596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8240-C653-3AB8-1C50-57FD4824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C4C44D-52DC-48F4-49FD-98AA824C7475}"/>
              </a:ext>
            </a:extLst>
          </p:cNvPr>
          <p:cNvSpPr txBox="1"/>
          <p:nvPr/>
        </p:nvSpPr>
        <p:spPr>
          <a:xfrm>
            <a:off x="4789715" y="1659913"/>
            <a:ext cx="66049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venir Next LT Pro" panose="020B0504020202020204" pitchFamily="34" charset="0"/>
              </a:rPr>
              <a:t>🔄 </a:t>
            </a:r>
            <a:r>
              <a:rPr lang="en-US" sz="2000" b="1">
                <a:latin typeface="Avenir Next LT Pro" panose="020B0504020202020204" pitchFamily="34" charset="0"/>
              </a:rPr>
              <a:t>Testing Without Full Commitment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Strategic alliances enable companies to experiment with new technologies, business models, and markets without the high risks associated with acquisitions or mergers.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This flexibility allows businesses to explore innovative ideas while maintaining financial stability.</a:t>
            </a:r>
          </a:p>
          <a:p>
            <a:r>
              <a:rPr lang="en-US" sz="2000">
                <a:latin typeface="Avenir Next LT Pro" panose="020B0504020202020204" pitchFamily="34" charset="0"/>
              </a:rPr>
              <a:t>⚖ </a:t>
            </a:r>
            <a:r>
              <a:rPr lang="en-US" sz="2000" b="1">
                <a:latin typeface="Avenir Next LT Pro" panose="020B0504020202020204" pitchFamily="34" charset="0"/>
              </a:rPr>
              <a:t>Balanced Innovation Effort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Rather than taking on the full burden of innovation, companies can divide responsibilities among partners.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This division of work helps organizations remain focused on their core competencies while still exploring new opportunities.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062D2C-0BA6-19A2-316B-EB569D48D485}"/>
              </a:ext>
            </a:extLst>
          </p:cNvPr>
          <p:cNvSpPr/>
          <p:nvPr/>
        </p:nvSpPr>
        <p:spPr>
          <a:xfrm>
            <a:off x="0" y="0"/>
            <a:ext cx="3614057" cy="3599543"/>
          </a:xfrm>
          <a:prstGeom prst="rect">
            <a:avLst/>
          </a:prstGeom>
          <a:solidFill>
            <a:srgbClr val="536E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892BF6-46A7-CB2E-B42A-454043E990BA}"/>
              </a:ext>
            </a:extLst>
          </p:cNvPr>
          <p:cNvSpPr/>
          <p:nvPr/>
        </p:nvSpPr>
        <p:spPr>
          <a:xfrm>
            <a:off x="1073093" y="1135743"/>
            <a:ext cx="3614057" cy="4586514"/>
          </a:xfrm>
          <a:prstGeom prst="rect">
            <a:avLst/>
          </a:prstGeom>
          <a:blipFill dpi="0" rotWithShape="0">
            <a:blip r:embed="rId2"/>
            <a:srcRect/>
            <a:stretch>
              <a:fillRect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1158F-48EC-1A5A-8904-3F2286658221}"/>
              </a:ext>
            </a:extLst>
          </p:cNvPr>
          <p:cNvSpPr txBox="1"/>
          <p:nvPr/>
        </p:nvSpPr>
        <p:spPr>
          <a:xfrm>
            <a:off x="4789715" y="92125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536E83"/>
                </a:solidFill>
                <a:latin typeface="Avenir Next LT Pro" panose="020B0504020202020204" pitchFamily="34" charset="0"/>
              </a:rPr>
              <a:t> Increased Flexibility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B18F9B-9746-7BA3-DBB3-F543AA29674A}"/>
              </a:ext>
            </a:extLst>
          </p:cNvPr>
          <p:cNvSpPr/>
          <p:nvPr/>
        </p:nvSpPr>
        <p:spPr>
          <a:xfrm>
            <a:off x="297060" y="5936741"/>
            <a:ext cx="5523168" cy="707886"/>
          </a:xfrm>
          <a:prstGeom prst="rect">
            <a:avLst/>
          </a:prstGeom>
          <a:solidFill>
            <a:srgbClr val="9DB3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6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F9FA-1A94-6857-BAC6-470A4C74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E3919C-BFC1-3ECE-1FE8-2E0F1D76DBC3}"/>
              </a:ext>
            </a:extLst>
          </p:cNvPr>
          <p:cNvSpPr txBox="1"/>
          <p:nvPr/>
        </p:nvSpPr>
        <p:spPr>
          <a:xfrm>
            <a:off x="333332" y="1582340"/>
            <a:ext cx="65787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🛡 </a:t>
            </a:r>
            <a:r>
              <a:rPr lang="en-US" b="1">
                <a:latin typeface="Avenir Next LT Pro" panose="020B0504020202020204" pitchFamily="34" charset="0"/>
              </a:rPr>
              <a:t>Less Risk in Innovation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Every innovation carries some level of uncertainty, whether it's market acceptance, technical challenges, or regulatory hurdles.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Strategic partnerships allow companies to share these risks, making them more willing to invest in bold, transformative innovations.</a:t>
            </a:r>
          </a:p>
          <a:p>
            <a:r>
              <a:rPr lang="en-US">
                <a:latin typeface="Avenir Next LT Pro" panose="020B0504020202020204" pitchFamily="34" charset="0"/>
              </a:rPr>
              <a:t>🔀 </a:t>
            </a:r>
            <a:r>
              <a:rPr lang="en-US" b="1">
                <a:latin typeface="Avenir Next LT Pro" panose="020B0504020202020204" pitchFamily="34" charset="0"/>
              </a:rPr>
              <a:t>Diverse Risk Strategies</a:t>
            </a:r>
            <a:endParaRPr lang="en-US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Different organizations have unique approaches to risk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By working together, they can develop a more robust risk-handling strategy that balances financial, operational, and technological risks.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41E1E-D9B6-AE90-E078-D92ACBC4F190}"/>
              </a:ext>
            </a:extLst>
          </p:cNvPr>
          <p:cNvSpPr/>
          <p:nvPr/>
        </p:nvSpPr>
        <p:spPr>
          <a:xfrm>
            <a:off x="7364361" y="1"/>
            <a:ext cx="4218039" cy="39703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39ED5-DB27-546B-FAFB-58CCCC5FD3AA}"/>
              </a:ext>
            </a:extLst>
          </p:cNvPr>
          <p:cNvSpPr/>
          <p:nvPr/>
        </p:nvSpPr>
        <p:spPr>
          <a:xfrm>
            <a:off x="7364361" y="4409769"/>
            <a:ext cx="4218039" cy="39703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2483-3958-2EB2-F6F6-60B3A2AA0FD5}"/>
              </a:ext>
            </a:extLst>
          </p:cNvPr>
          <p:cNvSpPr txBox="1"/>
          <p:nvPr/>
        </p:nvSpPr>
        <p:spPr>
          <a:xfrm>
            <a:off x="122420" y="735955"/>
            <a:ext cx="7576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536E83"/>
                </a:solidFill>
                <a:latin typeface="Avenir Next LT Pro" panose="020B0504020202020204" pitchFamily="34" charset="0"/>
              </a:rPr>
              <a:t>Risk Sharing &amp; Management</a:t>
            </a:r>
          </a:p>
        </p:txBody>
      </p:sp>
    </p:spTree>
    <p:extLst>
      <p:ext uri="{BB962C8B-B14F-4D97-AF65-F5344CB8AC3E}">
        <p14:creationId xmlns:p14="http://schemas.microsoft.com/office/powerpoint/2010/main" val="161410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7E0C8-CDA7-B5D5-4F66-E066BA0D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DA50F9-1F7F-BB19-E537-063528561426}"/>
              </a:ext>
            </a:extLst>
          </p:cNvPr>
          <p:cNvGrpSpPr/>
          <p:nvPr/>
        </p:nvGrpSpPr>
        <p:grpSpPr>
          <a:xfrm>
            <a:off x="7852227" y="-1985334"/>
            <a:ext cx="6551272" cy="6510668"/>
            <a:chOff x="7852227" y="-1985334"/>
            <a:chExt cx="6551272" cy="65106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526D63-8F27-A32E-3936-9C61CADF2BB0}"/>
                </a:ext>
              </a:extLst>
            </p:cNvPr>
            <p:cNvSpPr/>
            <p:nvPr/>
          </p:nvSpPr>
          <p:spPr>
            <a:xfrm>
              <a:off x="7852227" y="-1985334"/>
              <a:ext cx="6551272" cy="6510668"/>
            </a:xfrm>
            <a:prstGeom prst="ellipse">
              <a:avLst/>
            </a:prstGeom>
            <a:solidFill>
              <a:srgbClr val="9DB3C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6028D7-E3C8-2231-EFAA-FC959DC65123}"/>
                </a:ext>
              </a:extLst>
            </p:cNvPr>
            <p:cNvSpPr/>
            <p:nvPr/>
          </p:nvSpPr>
          <p:spPr>
            <a:xfrm>
              <a:off x="8861319" y="-1014563"/>
              <a:ext cx="4533082" cy="4569128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43F089-E9A1-1169-E793-F9528AA5BF14}"/>
              </a:ext>
            </a:extLst>
          </p:cNvPr>
          <p:cNvSpPr txBox="1"/>
          <p:nvPr/>
        </p:nvSpPr>
        <p:spPr>
          <a:xfrm>
            <a:off x="5515429" y="1228397"/>
            <a:ext cx="65512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venir Next LT Pro" panose="020B0504020202020204" pitchFamily="34" charset="0"/>
              </a:rPr>
              <a:t>🖥 </a:t>
            </a:r>
            <a:r>
              <a:rPr lang="en-US" sz="2000" b="1">
                <a:latin typeface="Avenir Next LT Pro" panose="020B0504020202020204" pitchFamily="34" charset="0"/>
              </a:rPr>
              <a:t>Technology Sharing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Many firms possess valuable technologies that can enhance innovation when combined with a partner’s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Through strategic alliances, companies gain access to proprietary tools, software, and systems that would otherwise be costly or unavailable.</a:t>
            </a:r>
          </a:p>
          <a:p>
            <a:r>
              <a:rPr lang="en-US" sz="2000">
                <a:latin typeface="Avenir Next LT Pro" panose="020B0504020202020204" pitchFamily="34" charset="0"/>
              </a:rPr>
              <a:t>🤝 </a:t>
            </a:r>
            <a:r>
              <a:rPr lang="en-US" sz="2000" b="1">
                <a:latin typeface="Avenir Next LT Pro" panose="020B0504020202020204" pitchFamily="34" charset="0"/>
              </a:rPr>
              <a:t>Co-Development of Technologies</a:t>
            </a:r>
            <a:endParaRPr lang="en-US" sz="2000">
              <a:latin typeface="Avenir Next L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Rather than just sharing existing technologies, partners can jointly invest in the research and development of new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0"/>
              </a:rPr>
              <a:t>This co-creation leads to innovative products and services that neither company could have developed alone.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4DFF31A-7650-D0D7-0A15-ADF999208D64}"/>
              </a:ext>
            </a:extLst>
          </p:cNvPr>
          <p:cNvSpPr/>
          <p:nvPr/>
        </p:nvSpPr>
        <p:spPr>
          <a:xfrm>
            <a:off x="0" y="1270000"/>
            <a:ext cx="6705599" cy="5588000"/>
          </a:xfrm>
          <a:prstGeom prst="rtTriangle">
            <a:avLst/>
          </a:prstGeom>
          <a:solidFill>
            <a:srgbClr val="536E83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E183CD-AE34-99D1-23C3-8B58D8EEEC5B}"/>
              </a:ext>
            </a:extLst>
          </p:cNvPr>
          <p:cNvSpPr/>
          <p:nvPr/>
        </p:nvSpPr>
        <p:spPr>
          <a:xfrm>
            <a:off x="703943" y="1333879"/>
            <a:ext cx="4493492" cy="4441372"/>
          </a:xfrm>
          <a:prstGeom prst="ellipse">
            <a:avLst/>
          </a:prstGeom>
          <a:blipFill>
            <a:blip r:embed="rId2"/>
            <a:stretch>
              <a:fillRect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60AFB-90B3-D214-1A62-3A8F9A8638A4}"/>
              </a:ext>
            </a:extLst>
          </p:cNvPr>
          <p:cNvSpPr txBox="1"/>
          <p:nvPr/>
        </p:nvSpPr>
        <p:spPr>
          <a:xfrm>
            <a:off x="703943" y="319720"/>
            <a:ext cx="10784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latin typeface="Avenir Next LT Pro" panose="020B0504020202020204" pitchFamily="34" charset="0"/>
              </a:rPr>
              <a:t>Shared Access to Proprietary Technology</a:t>
            </a:r>
          </a:p>
        </p:txBody>
      </p:sp>
    </p:spTree>
    <p:extLst>
      <p:ext uri="{BB962C8B-B14F-4D97-AF65-F5344CB8AC3E}">
        <p14:creationId xmlns:p14="http://schemas.microsoft.com/office/powerpoint/2010/main" val="211694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1214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Avenir Next LT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Ashleys .</dc:creator>
  <cp:lastModifiedBy>Ashleys .</cp:lastModifiedBy>
  <cp:revision>2</cp:revision>
  <dcterms:created xsi:type="dcterms:W3CDTF">2025-03-07T08:29:01Z</dcterms:created>
  <dcterms:modified xsi:type="dcterms:W3CDTF">2025-08-02T11:22:57Z</dcterms:modified>
</cp:coreProperties>
</file>